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3"/>
  </p:notesMasterIdLst>
  <p:handoutMasterIdLst>
    <p:handoutMasterId r:id="rId34"/>
  </p:handoutMasterIdLst>
  <p:sldIdLst>
    <p:sldId id="323" r:id="rId2"/>
    <p:sldId id="256" r:id="rId3"/>
    <p:sldId id="275" r:id="rId4"/>
    <p:sldId id="276" r:id="rId5"/>
    <p:sldId id="277" r:id="rId6"/>
    <p:sldId id="295" r:id="rId7"/>
    <p:sldId id="301" r:id="rId8"/>
    <p:sldId id="303" r:id="rId9"/>
    <p:sldId id="279" r:id="rId10"/>
    <p:sldId id="278" r:id="rId11"/>
    <p:sldId id="329" r:id="rId12"/>
    <p:sldId id="330" r:id="rId13"/>
    <p:sldId id="333" r:id="rId14"/>
    <p:sldId id="334" r:id="rId15"/>
    <p:sldId id="331" r:id="rId16"/>
    <p:sldId id="332" r:id="rId17"/>
    <p:sldId id="302" r:id="rId18"/>
    <p:sldId id="327" r:id="rId19"/>
    <p:sldId id="280" r:id="rId20"/>
    <p:sldId id="304" r:id="rId21"/>
    <p:sldId id="281" r:id="rId22"/>
    <p:sldId id="305" r:id="rId23"/>
    <p:sldId id="306" r:id="rId24"/>
    <p:sldId id="307" r:id="rId25"/>
    <p:sldId id="308" r:id="rId26"/>
    <p:sldId id="309" r:id="rId27"/>
    <p:sldId id="324" r:id="rId28"/>
    <p:sldId id="325" r:id="rId29"/>
    <p:sldId id="335" r:id="rId30"/>
    <p:sldId id="336" r:id="rId31"/>
    <p:sldId id="337" r:id="rId32"/>
  </p:sldIdLst>
  <p:sldSz cx="9144000" cy="6858000" type="screen4x3"/>
  <p:notesSz cx="6858000" cy="9144000"/>
  <p:defaultTextStyle>
    <a:defPPr>
      <a:defRPr lang="en-AU"/>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3687" autoAdjust="0"/>
  </p:normalViewPr>
  <p:slideViewPr>
    <p:cSldViewPr snapToObjects="1">
      <p:cViewPr varScale="1">
        <p:scale>
          <a:sx n="94" d="100"/>
          <a:sy n="94" d="100"/>
        </p:scale>
        <p:origin x="216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22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D0E975AB-849F-C1D1-BD98-832C58964305}"/>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101379" name="Rectangle 3">
            <a:extLst>
              <a:ext uri="{FF2B5EF4-FFF2-40B4-BE49-F238E27FC236}">
                <a16:creationId xmlns:a16="http://schemas.microsoft.com/office/drawing/2014/main" id="{D0B0B67C-EEE8-6690-130C-3B23FD275741}"/>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101380" name="Rectangle 4">
            <a:extLst>
              <a:ext uri="{FF2B5EF4-FFF2-40B4-BE49-F238E27FC236}">
                <a16:creationId xmlns:a16="http://schemas.microsoft.com/office/drawing/2014/main" id="{07CACC43-9CE8-7E70-3457-BE7278902425}"/>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101381" name="Rectangle 5">
            <a:extLst>
              <a:ext uri="{FF2B5EF4-FFF2-40B4-BE49-F238E27FC236}">
                <a16:creationId xmlns:a16="http://schemas.microsoft.com/office/drawing/2014/main" id="{D5741645-2792-A8D0-A508-D524B26978EB}"/>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FA5F35E1-B7F0-E547-8971-F5BC3B031593}"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4258D6CA-F925-E50A-ADB8-1F77EDC497C3}"/>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AU"/>
          </a:p>
        </p:txBody>
      </p:sp>
      <p:sp>
        <p:nvSpPr>
          <p:cNvPr id="22531" name="Rectangle 3">
            <a:extLst>
              <a:ext uri="{FF2B5EF4-FFF2-40B4-BE49-F238E27FC236}">
                <a16:creationId xmlns:a16="http://schemas.microsoft.com/office/drawing/2014/main" id="{78D9579D-BD19-ABD8-F0E7-57D0042D81BC}"/>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AU"/>
          </a:p>
        </p:txBody>
      </p:sp>
      <p:sp>
        <p:nvSpPr>
          <p:cNvPr id="13316" name="Rectangle 4">
            <a:extLst>
              <a:ext uri="{FF2B5EF4-FFF2-40B4-BE49-F238E27FC236}">
                <a16:creationId xmlns:a16="http://schemas.microsoft.com/office/drawing/2014/main" id="{49546F39-0C12-796B-A889-7D0E1C97D95D}"/>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3" name="Rectangle 5">
            <a:extLst>
              <a:ext uri="{FF2B5EF4-FFF2-40B4-BE49-F238E27FC236}">
                <a16:creationId xmlns:a16="http://schemas.microsoft.com/office/drawing/2014/main" id="{01532E7E-F7C8-626C-5715-D59F739710F8}"/>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6">
            <a:extLst>
              <a:ext uri="{FF2B5EF4-FFF2-40B4-BE49-F238E27FC236}">
                <a16:creationId xmlns:a16="http://schemas.microsoft.com/office/drawing/2014/main" id="{3A1D5E39-64BB-1254-92C3-89263981D9E1}"/>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AU"/>
          </a:p>
        </p:txBody>
      </p:sp>
      <p:sp>
        <p:nvSpPr>
          <p:cNvPr id="22535" name="Rectangle 7">
            <a:extLst>
              <a:ext uri="{FF2B5EF4-FFF2-40B4-BE49-F238E27FC236}">
                <a16:creationId xmlns:a16="http://schemas.microsoft.com/office/drawing/2014/main" id="{476F95AB-AE4F-FF2D-6D89-180464C440EB}"/>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panose="020B0604020202020204" pitchFamily="34" charset="0"/>
              </a:defRPr>
            </a:lvl1pPr>
          </a:lstStyle>
          <a:p>
            <a:pPr>
              <a:defRPr/>
            </a:pPr>
            <a:fld id="{D82F8BF2-AD38-364A-B640-3E85A80E4ED6}" type="slidenum">
              <a:rPr lang="en-AU" altLang="en-US"/>
              <a:pPr>
                <a:defRPr/>
              </a:pPr>
              <a:t>‹#›</a:t>
            </a:fld>
            <a:endParaRPr lang="en-AU"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lackhat.com/docs/eu-15/materials/eu-15-Beery-Watching-The-Watchdog-Protecting-Kerberos-Authentication-With-Network-Monitoring-wp.pdf"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github.com/gentilkiwi/kekeo/wiki/ms14068" TargetMode="External"/><Relationship Id="rId4" Type="http://schemas.openxmlformats.org/officeDocument/2006/relationships/hyperlink" Target="https://github.com/SecWiki/windows-kernel-exploits/tree/master/MS14-068/pykek"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6EF654C9-D34C-B522-4DDF-07B7EC27427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E89BC6E-3C82-9D4F-AAAB-C261057AA2A7}" type="slidenum">
              <a:rPr lang="en-AU" altLang="tr-TR"/>
              <a:pPr>
                <a:spcBef>
                  <a:spcPct val="0"/>
                </a:spcBef>
              </a:pPr>
              <a:t>4</a:t>
            </a:fld>
            <a:endParaRPr lang="en-AU" altLang="tr-TR"/>
          </a:p>
        </p:txBody>
      </p:sp>
      <p:sp>
        <p:nvSpPr>
          <p:cNvPr id="19458" name="Rectangle 2">
            <a:extLst>
              <a:ext uri="{FF2B5EF4-FFF2-40B4-BE49-F238E27FC236}">
                <a16:creationId xmlns:a16="http://schemas.microsoft.com/office/drawing/2014/main" id="{4418F5C3-2121-A4C3-0D11-10A86A693683}"/>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2468358A-D8C2-1F6A-4E64-AC845BB6EE9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tr-TR">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a:solidFill>
                  <a:srgbClr val="666666"/>
                </a:solidFill>
                <a:effectLst/>
                <a:latin typeface="Montserrat" pitchFamily="2" charset="77"/>
              </a:rPr>
              <a:t>  You can read about that in full detail </a:t>
            </a:r>
            <a:r>
              <a:rPr lang="en-US" sz="1200" b="0" i="0" u="none" strike="noStrike" dirty="0">
                <a:solidFill>
                  <a:srgbClr val="0077BB"/>
                </a:solidFill>
                <a:effectLst/>
                <a:latin typeface="Montserrat" pitchFamily="2" charset="77"/>
              </a:rPr>
              <a:t>https://</a:t>
            </a:r>
            <a:r>
              <a:rPr lang="en-US" sz="1200" b="0" i="0" u="none" strike="noStrike" dirty="0" err="1">
                <a:solidFill>
                  <a:srgbClr val="0077BB"/>
                </a:solidFill>
                <a:effectLst/>
                <a:latin typeface="Montserrat" pitchFamily="2" charset="77"/>
              </a:rPr>
              <a:t>blogs.technet.microsoft.com</a:t>
            </a:r>
            <a:r>
              <a:rPr lang="en-US" sz="1200" b="0" i="0" u="none" strike="noStrike" dirty="0">
                <a:solidFill>
                  <a:srgbClr val="0077BB"/>
                </a:solidFill>
                <a:effectLst/>
                <a:latin typeface="Montserrat" pitchFamily="2" charset="77"/>
              </a:rPr>
              <a:t>/</a:t>
            </a:r>
            <a:r>
              <a:rPr lang="en-US" sz="1200" b="0" i="0" u="none" strike="noStrike" dirty="0" err="1">
                <a:solidFill>
                  <a:srgbClr val="0077BB"/>
                </a:solidFill>
                <a:effectLst/>
                <a:latin typeface="Montserrat" pitchFamily="2" charset="77"/>
              </a:rPr>
              <a:t>srd</a:t>
            </a:r>
            <a:r>
              <a:rPr lang="en-US" sz="1200" b="0" i="0" u="none" strike="noStrike" dirty="0">
                <a:solidFill>
                  <a:srgbClr val="0077BB"/>
                </a:solidFill>
                <a:effectLst/>
                <a:latin typeface="Montserrat" pitchFamily="2" charset="77"/>
              </a:rPr>
              <a:t>/2014/11/18/additional-information-about-cve-2014-6324/ </a:t>
            </a:r>
          </a:p>
          <a:p>
            <a:r>
              <a:rPr lang="en-US" sz="1200" b="0" i="0" u="none" strike="noStrike" dirty="0">
                <a:solidFill>
                  <a:srgbClr val="0077BB"/>
                </a:solidFill>
                <a:effectLst/>
                <a:latin typeface="Montserrat" pitchFamily="2" charset="77"/>
                <a:hlinkClick r:id="rId3"/>
              </a:rPr>
              <a:t>Black Hat 2015</a:t>
            </a:r>
            <a:r>
              <a:rPr lang="en-US" sz="1200" b="0" i="0" dirty="0">
                <a:solidFill>
                  <a:srgbClr val="666666"/>
                </a:solidFill>
                <a:effectLst/>
                <a:latin typeface="Montserrat" pitchFamily="2" charset="77"/>
              </a:rPr>
              <a:t> </a:t>
            </a:r>
            <a:r>
              <a:rPr lang="en-JO" sz="1200" b="0" i="0" dirty="0">
                <a:solidFill>
                  <a:srgbClr val="666666"/>
                </a:solidFill>
                <a:effectLst/>
                <a:latin typeface="Montserrat" pitchFamily="2" charset="77"/>
              </a:rPr>
              <a:t>:</a:t>
            </a:r>
            <a:r>
              <a:rPr lang="en-US" sz="1200" b="0" i="0" dirty="0">
                <a:solidFill>
                  <a:srgbClr val="666666"/>
                </a:solidFill>
                <a:effectLst/>
                <a:latin typeface="Montserrat" pitchFamily="2" charset="77"/>
              </a:rPr>
              <a:t>https://</a:t>
            </a:r>
            <a:r>
              <a:rPr lang="en-US" sz="1200" b="0" i="0" dirty="0" err="1">
                <a:solidFill>
                  <a:srgbClr val="666666"/>
                </a:solidFill>
                <a:effectLst/>
                <a:latin typeface="Montserrat" pitchFamily="2" charset="77"/>
              </a:rPr>
              <a:t>www.blackhat.com</a:t>
            </a:r>
            <a:r>
              <a:rPr lang="en-US" sz="1200" b="0" i="0" dirty="0">
                <a:solidFill>
                  <a:srgbClr val="666666"/>
                </a:solidFill>
                <a:effectLst/>
                <a:latin typeface="Montserrat" pitchFamily="2" charset="77"/>
              </a:rPr>
              <a:t>/docs/eu-15/materials/eu-15-Beery-Watching-The-Watchdog-Protecting-Kerberos-Authentication-With-Network-Monitoring-wp.pdf</a:t>
            </a:r>
          </a:p>
          <a:p>
            <a:r>
              <a:rPr lang="en-US" sz="1200" b="0" i="0" u="none" strike="noStrike" dirty="0">
                <a:solidFill>
                  <a:srgbClr val="0077BB"/>
                </a:solidFill>
                <a:effectLst/>
                <a:latin typeface="Montserrat" pitchFamily="2" charset="77"/>
              </a:rPr>
              <a:t>https://</a:t>
            </a:r>
            <a:r>
              <a:rPr lang="en-US" sz="1200" b="0" i="0" u="none" strike="noStrike" dirty="0" err="1">
                <a:solidFill>
                  <a:srgbClr val="0077BB"/>
                </a:solidFill>
                <a:effectLst/>
                <a:latin typeface="Montserrat" pitchFamily="2" charset="77"/>
              </a:rPr>
              <a:t>adsecurity.org</a:t>
            </a:r>
            <a:r>
              <a:rPr lang="en-US" sz="1200" b="0" i="0" u="none" strike="noStrike" dirty="0">
                <a:solidFill>
                  <a:srgbClr val="0077BB"/>
                </a:solidFill>
                <a:effectLst/>
                <a:latin typeface="Montserrat" pitchFamily="2" charset="77"/>
              </a:rPr>
              <a:t>/?p=660</a:t>
            </a:r>
          </a:p>
          <a:p>
            <a:r>
              <a:rPr lang="en-US" sz="1200" b="0" i="0" u="none" strike="noStrike" dirty="0">
                <a:solidFill>
                  <a:srgbClr val="0077BB"/>
                </a:solidFill>
                <a:effectLst/>
                <a:latin typeface="Montserrat" pitchFamily="2" charset="77"/>
                <a:hlinkClick r:id="rId4"/>
              </a:rPr>
              <a:t>Kerberos Exploitation Kit (PyKEK)</a:t>
            </a:r>
            <a:r>
              <a:rPr lang="en-US" sz="1200" b="0" i="0" dirty="0">
                <a:solidFill>
                  <a:srgbClr val="666666"/>
                </a:solidFill>
                <a:effectLst/>
                <a:latin typeface="Montserrat" pitchFamily="2" charset="77"/>
              </a:rPr>
              <a:t> or </a:t>
            </a:r>
            <a:r>
              <a:rPr lang="en-US" sz="1200" b="0" i="0" u="none" strike="noStrike" dirty="0">
                <a:solidFill>
                  <a:srgbClr val="0077BB"/>
                </a:solidFill>
                <a:effectLst/>
                <a:latin typeface="Montserrat" pitchFamily="2" charset="77"/>
                <a:hlinkClick r:id="rId5"/>
              </a:rPr>
              <a:t>Kekeo</a:t>
            </a:r>
            <a:r>
              <a:rPr lang="en-US" sz="1200" b="0" i="0" dirty="0">
                <a:solidFill>
                  <a:srgbClr val="666666"/>
                </a:solidFill>
                <a:effectLst/>
                <a:latin typeface="Montserrat" pitchFamily="2" charset="77"/>
              </a:rPr>
              <a:t>  : </a:t>
            </a:r>
            <a:r>
              <a:rPr lang="en-US" sz="1200" b="0" i="0" u="none" strike="noStrike" dirty="0">
                <a:solidFill>
                  <a:srgbClr val="0077BB"/>
                </a:solidFill>
                <a:effectLst/>
                <a:latin typeface="Montserrat" pitchFamily="2" charset="77"/>
              </a:rPr>
              <a:t>https://</a:t>
            </a:r>
            <a:r>
              <a:rPr lang="en-US" sz="1200" b="0" i="0" u="none" strike="noStrike" dirty="0" err="1">
                <a:solidFill>
                  <a:srgbClr val="0077BB"/>
                </a:solidFill>
                <a:effectLst/>
                <a:latin typeface="Montserrat" pitchFamily="2" charset="77"/>
              </a:rPr>
              <a:t>github.com</a:t>
            </a:r>
            <a:r>
              <a:rPr lang="en-US" sz="1200" b="0" i="0" u="none" strike="noStrike" dirty="0">
                <a:solidFill>
                  <a:srgbClr val="0077BB"/>
                </a:solidFill>
                <a:effectLst/>
                <a:latin typeface="Montserrat" pitchFamily="2" charset="77"/>
              </a:rPr>
              <a:t>/</a:t>
            </a:r>
            <a:r>
              <a:rPr lang="en-US" sz="1200" b="0" i="0" u="none" strike="noStrike" dirty="0" err="1">
                <a:solidFill>
                  <a:srgbClr val="0077BB"/>
                </a:solidFill>
                <a:effectLst/>
                <a:latin typeface="Montserrat" pitchFamily="2" charset="77"/>
              </a:rPr>
              <a:t>SecWiki</a:t>
            </a:r>
            <a:r>
              <a:rPr lang="en-US" sz="1200" b="0" i="0" u="none" strike="noStrike" dirty="0">
                <a:solidFill>
                  <a:srgbClr val="0077BB"/>
                </a:solidFill>
                <a:effectLst/>
                <a:latin typeface="Montserrat" pitchFamily="2" charset="77"/>
              </a:rPr>
              <a:t>/windows-kernel-exploits/tree/master/MS14-068/</a:t>
            </a:r>
            <a:r>
              <a:rPr lang="en-US" sz="1200" b="0" i="0" u="none" strike="noStrike" dirty="0" err="1">
                <a:solidFill>
                  <a:srgbClr val="0077BB"/>
                </a:solidFill>
                <a:effectLst/>
                <a:latin typeface="Montserrat" pitchFamily="2" charset="77"/>
              </a:rPr>
              <a:t>pykek</a:t>
            </a:r>
            <a:r>
              <a:rPr lang="en-US" sz="1200" b="0" i="0" u="none" strike="noStrike" dirty="0">
                <a:solidFill>
                  <a:srgbClr val="0077BB"/>
                </a:solidFill>
                <a:effectLst/>
                <a:latin typeface="Montserrat" pitchFamily="2" charset="77"/>
              </a:rPr>
              <a:t> </a:t>
            </a:r>
          </a:p>
        </p:txBody>
      </p:sp>
      <p:sp>
        <p:nvSpPr>
          <p:cNvPr id="4" name="Slide Number Placeholder 3"/>
          <p:cNvSpPr>
            <a:spLocks noGrp="1"/>
          </p:cNvSpPr>
          <p:nvPr>
            <p:ph type="sldNum" sz="quarter" idx="5"/>
          </p:nvPr>
        </p:nvSpPr>
        <p:spPr/>
        <p:txBody>
          <a:bodyPr/>
          <a:lstStyle/>
          <a:p>
            <a:pPr>
              <a:defRPr/>
            </a:pPr>
            <a:fld id="{D82F8BF2-AD38-364A-B640-3E85A80E4ED6}" type="slidenum">
              <a:rPr lang="en-AU" altLang="en-US" smtClean="0"/>
              <a:pPr>
                <a:defRPr/>
              </a:pPr>
              <a:t>30</a:t>
            </a:fld>
            <a:endParaRPr lang="en-AU" altLang="en-US"/>
          </a:p>
        </p:txBody>
      </p:sp>
    </p:spTree>
    <p:extLst>
      <p:ext uri="{BB962C8B-B14F-4D97-AF65-F5344CB8AC3E}">
        <p14:creationId xmlns:p14="http://schemas.microsoft.com/office/powerpoint/2010/main" val="3393559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Golden ticket : https://</a:t>
            </a:r>
            <a:r>
              <a:rPr lang="en-US" dirty="0" err="1"/>
              <a:t>attack.stealthbits.com</a:t>
            </a:r>
            <a:r>
              <a:rPr lang="en-US" dirty="0"/>
              <a:t>/how-golden-ticket-attack-works</a:t>
            </a:r>
          </a:p>
          <a:p>
            <a:r>
              <a:rPr lang="en-US" dirty="0"/>
              <a:t>Silver ticket : https://</a:t>
            </a:r>
            <a:r>
              <a:rPr lang="en-US" dirty="0" err="1"/>
              <a:t>attack.stealthbits.com</a:t>
            </a:r>
            <a:r>
              <a:rPr lang="en-US" dirty="0"/>
              <a:t>/silver-ticket-attack-forged-service-tickets</a:t>
            </a:r>
          </a:p>
          <a:p>
            <a:endParaRPr lang="en-US" dirty="0"/>
          </a:p>
          <a:p>
            <a:r>
              <a:rPr lang="en-US" dirty="0"/>
              <a:t>https://</a:t>
            </a:r>
            <a:r>
              <a:rPr lang="en-US" dirty="0" err="1"/>
              <a:t>github.com</a:t>
            </a:r>
            <a:r>
              <a:rPr lang="en-US" dirty="0"/>
              <a:t>/</a:t>
            </a:r>
            <a:r>
              <a:rPr lang="en-US" dirty="0" err="1"/>
              <a:t>fortra</a:t>
            </a:r>
            <a:r>
              <a:rPr lang="en-US" dirty="0"/>
              <a:t>/</a:t>
            </a:r>
            <a:r>
              <a:rPr lang="en-US" dirty="0" err="1"/>
              <a:t>impacket</a:t>
            </a:r>
            <a:r>
              <a:rPr lang="en-US" dirty="0"/>
              <a:t>/tree/master/examples</a:t>
            </a:r>
            <a:endParaRPr lang="en-JO" dirty="0"/>
          </a:p>
        </p:txBody>
      </p:sp>
      <p:sp>
        <p:nvSpPr>
          <p:cNvPr id="4" name="Slide Number Placeholder 3"/>
          <p:cNvSpPr>
            <a:spLocks noGrp="1"/>
          </p:cNvSpPr>
          <p:nvPr>
            <p:ph type="sldNum" sz="quarter" idx="5"/>
          </p:nvPr>
        </p:nvSpPr>
        <p:spPr/>
        <p:txBody>
          <a:bodyPr/>
          <a:lstStyle/>
          <a:p>
            <a:pPr>
              <a:defRPr/>
            </a:pPr>
            <a:fld id="{D82F8BF2-AD38-364A-B640-3E85A80E4ED6}" type="slidenum">
              <a:rPr lang="en-AU" altLang="en-US" smtClean="0"/>
              <a:pPr>
                <a:defRPr/>
              </a:pPr>
              <a:t>31</a:t>
            </a:fld>
            <a:endParaRPr lang="en-AU" altLang="en-US"/>
          </a:p>
        </p:txBody>
      </p:sp>
    </p:spTree>
    <p:extLst>
      <p:ext uri="{BB962C8B-B14F-4D97-AF65-F5344CB8AC3E}">
        <p14:creationId xmlns:p14="http://schemas.microsoft.com/office/powerpoint/2010/main" val="1522854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a:extLst>
              <a:ext uri="{FF2B5EF4-FFF2-40B4-BE49-F238E27FC236}">
                <a16:creationId xmlns:a16="http://schemas.microsoft.com/office/drawing/2014/main" id="{4DA4EAD5-68CB-5C43-9D7E-D83590BA117C}"/>
              </a:ext>
            </a:extLst>
          </p:cNvPr>
          <p:cNvSpPr>
            <a:spLocks noGrp="1" noRot="1" noChangeAspect="1" noChangeArrowheads="1" noTextEdit="1"/>
          </p:cNvSpPr>
          <p:nvPr>
            <p:ph type="sldImg"/>
          </p:nvPr>
        </p:nvSpPr>
        <p:spPr>
          <a:ln/>
        </p:spPr>
      </p:sp>
      <p:sp>
        <p:nvSpPr>
          <p:cNvPr id="33794" name="Notes Placeholder 2">
            <a:extLst>
              <a:ext uri="{FF2B5EF4-FFF2-40B4-BE49-F238E27FC236}">
                <a16:creationId xmlns:a16="http://schemas.microsoft.com/office/drawing/2014/main" id="{99763628-CB4C-698B-DAB3-D1FA324EBBD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tr-TR" altLang="tr-TR">
                <a:latin typeface="Arial" panose="020B0604020202020204" pitchFamily="34" charset="0"/>
              </a:rPr>
              <a:t>Kaufman, Perlman, Speciner, pp 326</a:t>
            </a:r>
          </a:p>
        </p:txBody>
      </p:sp>
      <p:sp>
        <p:nvSpPr>
          <p:cNvPr id="33795" name="Slide Number Placeholder 3">
            <a:extLst>
              <a:ext uri="{FF2B5EF4-FFF2-40B4-BE49-F238E27FC236}">
                <a16:creationId xmlns:a16="http://schemas.microsoft.com/office/drawing/2014/main" id="{E5B65E2C-3237-F00C-E954-5AE040D92F6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C3E1504-8C58-8B49-AB1C-EB8E9E0992C7}" type="slidenum">
              <a:rPr lang="en-AU" altLang="tr-TR"/>
              <a:pPr>
                <a:spcBef>
                  <a:spcPct val="0"/>
                </a:spcBef>
              </a:pPr>
              <a:t>8</a:t>
            </a:fld>
            <a:endParaRPr lang="en-AU" alt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a:extLst>
              <a:ext uri="{FF2B5EF4-FFF2-40B4-BE49-F238E27FC236}">
                <a16:creationId xmlns:a16="http://schemas.microsoft.com/office/drawing/2014/main" id="{24BBB5FE-4062-D063-F091-5B6AF9426C7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F7427FE-EFA5-214A-B804-A14F110E90F2}" type="slidenum">
              <a:rPr lang="en-AU" altLang="tr-TR"/>
              <a:pPr>
                <a:spcBef>
                  <a:spcPct val="0"/>
                </a:spcBef>
              </a:pPr>
              <a:t>9</a:t>
            </a:fld>
            <a:endParaRPr lang="en-AU" altLang="tr-TR"/>
          </a:p>
        </p:txBody>
      </p:sp>
      <p:sp>
        <p:nvSpPr>
          <p:cNvPr id="37890" name="Rectangle 2">
            <a:extLst>
              <a:ext uri="{FF2B5EF4-FFF2-40B4-BE49-F238E27FC236}">
                <a16:creationId xmlns:a16="http://schemas.microsoft.com/office/drawing/2014/main" id="{A6B575D0-1F8E-41FA-B822-74EFC3BD7025}"/>
              </a:ext>
            </a:extLst>
          </p:cNvPr>
          <p:cNvSpPr>
            <a:spLocks noGrp="1" noRot="1" noChangeAspect="1" noChangeArrowheads="1" noTextEdit="1"/>
          </p:cNvSpPr>
          <p:nvPr>
            <p:ph type="sldImg"/>
          </p:nvPr>
        </p:nvSpPr>
        <p:spPr>
          <a:ln/>
        </p:spPr>
      </p:sp>
      <p:sp>
        <p:nvSpPr>
          <p:cNvPr id="37891" name="Rectangle 3">
            <a:extLst>
              <a:ext uri="{FF2B5EF4-FFF2-40B4-BE49-F238E27FC236}">
                <a16:creationId xmlns:a16="http://schemas.microsoft.com/office/drawing/2014/main" id="{234A4095-0310-64F1-5367-8D173DEDEFB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tr-TR">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a:extLst>
              <a:ext uri="{FF2B5EF4-FFF2-40B4-BE49-F238E27FC236}">
                <a16:creationId xmlns:a16="http://schemas.microsoft.com/office/drawing/2014/main" id="{C325ED19-4788-7B6D-139D-DF1ABBE137F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77CD960-822C-8B40-B233-9AF85697EDC3}" type="slidenum">
              <a:rPr lang="en-AU" altLang="tr-TR"/>
              <a:pPr>
                <a:spcBef>
                  <a:spcPct val="0"/>
                </a:spcBef>
              </a:pPr>
              <a:t>10</a:t>
            </a:fld>
            <a:endParaRPr lang="en-AU" altLang="tr-TR"/>
          </a:p>
        </p:txBody>
      </p:sp>
      <p:sp>
        <p:nvSpPr>
          <p:cNvPr id="35842" name="Rectangle 2">
            <a:extLst>
              <a:ext uri="{FF2B5EF4-FFF2-40B4-BE49-F238E27FC236}">
                <a16:creationId xmlns:a16="http://schemas.microsoft.com/office/drawing/2014/main" id="{80DDCE94-05A2-8C30-9E74-78BCE98DCDB4}"/>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8337B1D2-CE5C-E598-CA82-5A98577B2FD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tr-TR">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en.wikipedia.org</a:t>
            </a:r>
            <a:r>
              <a:rPr lang="en-US" dirty="0"/>
              <a:t>/wiki/Kerberos_(protocol)</a:t>
            </a:r>
            <a:endParaRPr lang="en-JO" dirty="0"/>
          </a:p>
        </p:txBody>
      </p:sp>
      <p:sp>
        <p:nvSpPr>
          <p:cNvPr id="4" name="Slide Number Placeholder 3"/>
          <p:cNvSpPr>
            <a:spLocks noGrp="1"/>
          </p:cNvSpPr>
          <p:nvPr>
            <p:ph type="sldNum" sz="quarter" idx="5"/>
          </p:nvPr>
        </p:nvSpPr>
        <p:spPr/>
        <p:txBody>
          <a:bodyPr/>
          <a:lstStyle/>
          <a:p>
            <a:pPr>
              <a:defRPr/>
            </a:pPr>
            <a:fld id="{D82F8BF2-AD38-364A-B640-3E85A80E4ED6}" type="slidenum">
              <a:rPr lang="en-AU" altLang="en-US" smtClean="0"/>
              <a:pPr>
                <a:defRPr/>
              </a:pPr>
              <a:t>11</a:t>
            </a:fld>
            <a:endParaRPr lang="en-AU" altLang="en-US"/>
          </a:p>
        </p:txBody>
      </p:sp>
    </p:spTree>
    <p:extLst>
      <p:ext uri="{BB962C8B-B14F-4D97-AF65-F5344CB8AC3E}">
        <p14:creationId xmlns:p14="http://schemas.microsoft.com/office/powerpoint/2010/main" val="2247037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a:extLst>
              <a:ext uri="{FF2B5EF4-FFF2-40B4-BE49-F238E27FC236}">
                <a16:creationId xmlns:a16="http://schemas.microsoft.com/office/drawing/2014/main" id="{02BAF1C5-218E-1A16-5C0C-525D4EBD3C8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8938329-A042-C442-8850-459D7992823D}" type="slidenum">
              <a:rPr lang="en-AU" altLang="tr-TR"/>
              <a:pPr>
                <a:spcBef>
                  <a:spcPct val="0"/>
                </a:spcBef>
              </a:pPr>
              <a:t>18</a:t>
            </a:fld>
            <a:endParaRPr lang="en-AU" altLang="tr-TR"/>
          </a:p>
        </p:txBody>
      </p:sp>
      <p:sp>
        <p:nvSpPr>
          <p:cNvPr id="39938" name="Rectangle 2">
            <a:extLst>
              <a:ext uri="{FF2B5EF4-FFF2-40B4-BE49-F238E27FC236}">
                <a16:creationId xmlns:a16="http://schemas.microsoft.com/office/drawing/2014/main" id="{8D1C1A2B-1D9A-D158-8982-C5D5AF328346}"/>
              </a:ext>
            </a:extLst>
          </p:cNvPr>
          <p:cNvSpPr>
            <a:spLocks noGrp="1" noRot="1" noChangeAspect="1" noChangeArrowheads="1" noTextEdit="1"/>
          </p:cNvSpPr>
          <p:nvPr>
            <p:ph type="sldImg"/>
          </p:nvPr>
        </p:nvSpPr>
        <p:spPr>
          <a:ln/>
        </p:spPr>
      </p:sp>
      <p:sp>
        <p:nvSpPr>
          <p:cNvPr id="39939" name="Rectangle 3">
            <a:extLst>
              <a:ext uri="{FF2B5EF4-FFF2-40B4-BE49-F238E27FC236}">
                <a16:creationId xmlns:a16="http://schemas.microsoft.com/office/drawing/2014/main" id="{3940D627-6292-86E5-A857-CFD5C3CCD1E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tr-TR">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tr-TR" sz="1200" dirty="0"/>
              <a:t>N.(N-1)/2  keys because it is a fully connected network . </a:t>
            </a:r>
            <a:endParaRPr lang="en-JO" dirty="0"/>
          </a:p>
        </p:txBody>
      </p:sp>
      <p:sp>
        <p:nvSpPr>
          <p:cNvPr id="4" name="Slide Number Placeholder 3"/>
          <p:cNvSpPr>
            <a:spLocks noGrp="1"/>
          </p:cNvSpPr>
          <p:nvPr>
            <p:ph type="sldNum" sz="quarter" idx="5"/>
          </p:nvPr>
        </p:nvSpPr>
        <p:spPr/>
        <p:txBody>
          <a:bodyPr/>
          <a:lstStyle/>
          <a:p>
            <a:pPr>
              <a:defRPr/>
            </a:pPr>
            <a:fld id="{D82F8BF2-AD38-364A-B640-3E85A80E4ED6}" type="slidenum">
              <a:rPr lang="en-AU" altLang="en-US" smtClean="0"/>
              <a:pPr>
                <a:defRPr/>
              </a:pPr>
              <a:t>19</a:t>
            </a:fld>
            <a:endParaRPr lang="en-AU" altLang="en-US"/>
          </a:p>
        </p:txBody>
      </p:sp>
    </p:spTree>
    <p:extLst>
      <p:ext uri="{BB962C8B-B14F-4D97-AF65-F5344CB8AC3E}">
        <p14:creationId xmlns:p14="http://schemas.microsoft.com/office/powerpoint/2010/main" val="1897781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a:extLst>
              <a:ext uri="{FF2B5EF4-FFF2-40B4-BE49-F238E27FC236}">
                <a16:creationId xmlns:a16="http://schemas.microsoft.com/office/drawing/2014/main" id="{3372159C-F4E2-1105-2B9C-9FDDCBB4B622}"/>
              </a:ext>
            </a:extLst>
          </p:cNvPr>
          <p:cNvSpPr>
            <a:spLocks noGrp="1" noRot="1" noChangeAspect="1" noChangeArrowheads="1" noTextEdit="1"/>
          </p:cNvSpPr>
          <p:nvPr>
            <p:ph type="sldImg"/>
          </p:nvPr>
        </p:nvSpPr>
        <p:spPr>
          <a:ln/>
        </p:spPr>
      </p:sp>
      <p:sp>
        <p:nvSpPr>
          <p:cNvPr id="46082" name="Notes Placeholder 2">
            <a:extLst>
              <a:ext uri="{FF2B5EF4-FFF2-40B4-BE49-F238E27FC236}">
                <a16:creationId xmlns:a16="http://schemas.microsoft.com/office/drawing/2014/main" id="{05091D2C-B6CD-BFB1-21AF-1EC57B9319C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JO">
                <a:latin typeface="Arial" panose="020B0604020202020204" pitchFamily="34" charset="0"/>
              </a:rPr>
              <a:t>Normally in message 1 client and TGS are in the same realm, so one realm in msg 1 is OK. (ref. Kaufman pp.358)</a:t>
            </a:r>
          </a:p>
        </p:txBody>
      </p:sp>
      <p:sp>
        <p:nvSpPr>
          <p:cNvPr id="46083" name="Slide Number Placeholder 3">
            <a:extLst>
              <a:ext uri="{FF2B5EF4-FFF2-40B4-BE49-F238E27FC236}">
                <a16:creationId xmlns:a16="http://schemas.microsoft.com/office/drawing/2014/main" id="{BF09F227-2F53-44AC-0AA7-8E54D709826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BDFC0A8-FA5E-684E-94F8-1C270D7320B5}" type="slidenum">
              <a:rPr lang="en-AU" altLang="en-US" sz="1200">
                <a:latin typeface="Arial" panose="020B0604020202020204" pitchFamily="34" charset="0"/>
              </a:rPr>
              <a:pPr/>
              <a:t>23</a:t>
            </a:fld>
            <a:endParaRPr lang="en-AU" altLang="en-US" sz="12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JO" dirty="0"/>
          </a:p>
        </p:txBody>
      </p:sp>
      <p:sp>
        <p:nvSpPr>
          <p:cNvPr id="4" name="Slide Number Placeholder 3"/>
          <p:cNvSpPr>
            <a:spLocks noGrp="1"/>
          </p:cNvSpPr>
          <p:nvPr>
            <p:ph type="sldNum" sz="quarter" idx="5"/>
          </p:nvPr>
        </p:nvSpPr>
        <p:spPr/>
        <p:txBody>
          <a:bodyPr/>
          <a:lstStyle/>
          <a:p>
            <a:pPr>
              <a:defRPr/>
            </a:pPr>
            <a:fld id="{D82F8BF2-AD38-364A-B640-3E85A80E4ED6}" type="slidenum">
              <a:rPr lang="en-AU" altLang="en-US" smtClean="0"/>
              <a:pPr>
                <a:defRPr/>
              </a:pPr>
              <a:t>29</a:t>
            </a:fld>
            <a:endParaRPr lang="en-AU" altLang="en-US"/>
          </a:p>
        </p:txBody>
      </p:sp>
    </p:spTree>
    <p:extLst>
      <p:ext uri="{BB962C8B-B14F-4D97-AF65-F5344CB8AC3E}">
        <p14:creationId xmlns:p14="http://schemas.microsoft.com/office/powerpoint/2010/main" val="3393352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470DD7F2-73E3-0664-7221-B096A4C6E179}"/>
              </a:ext>
            </a:extLst>
          </p:cNvPr>
          <p:cNvGrpSpPr>
            <a:grpSpLocks/>
          </p:cNvGrpSpPr>
          <p:nvPr/>
        </p:nvGrpSpPr>
        <p:grpSpPr bwMode="auto">
          <a:xfrm>
            <a:off x="-3175" y="2438400"/>
            <a:ext cx="9147175" cy="1063625"/>
            <a:chOff x="-2" y="1536"/>
            <a:chExt cx="5762" cy="670"/>
          </a:xfrm>
        </p:grpSpPr>
        <p:grpSp>
          <p:nvGrpSpPr>
            <p:cNvPr id="3" name="Group 3">
              <a:extLst>
                <a:ext uri="{FF2B5EF4-FFF2-40B4-BE49-F238E27FC236}">
                  <a16:creationId xmlns:a16="http://schemas.microsoft.com/office/drawing/2014/main" id="{5F33442A-A51C-A3B9-F97A-3AE59C875F6A}"/>
                </a:ext>
              </a:extLst>
            </p:cNvPr>
            <p:cNvGrpSpPr>
              <a:grpSpLocks/>
            </p:cNvGrpSpPr>
            <p:nvPr/>
          </p:nvGrpSpPr>
          <p:grpSpPr bwMode="auto">
            <a:xfrm flipH="1">
              <a:off x="-2" y="1562"/>
              <a:ext cx="5763" cy="640"/>
              <a:chOff x="-3" y="1562"/>
              <a:chExt cx="5763" cy="640"/>
            </a:xfrm>
          </p:grpSpPr>
          <p:sp>
            <p:nvSpPr>
              <p:cNvPr id="6" name="Freeform 4">
                <a:extLst>
                  <a:ext uri="{FF2B5EF4-FFF2-40B4-BE49-F238E27FC236}">
                    <a16:creationId xmlns:a16="http://schemas.microsoft.com/office/drawing/2014/main" id="{081C85D1-9276-3B62-FC6C-A7DF114EA143}"/>
                  </a:ext>
                </a:extLst>
              </p:cNvPr>
              <p:cNvSpPr>
                <a:spLocks/>
              </p:cNvSpPr>
              <p:nvPr/>
            </p:nvSpPr>
            <p:spPr bwMode="ltGray">
              <a:xfrm rot="-5400000">
                <a:off x="2558" y="-993"/>
                <a:ext cx="624" cy="5745"/>
              </a:xfrm>
              <a:custGeom>
                <a:avLst/>
                <a:gdLst>
                  <a:gd name="T0" fmla="*/ 0 w 1000"/>
                  <a:gd name="T1" fmla="*/ 0 h 720"/>
                  <a:gd name="T2" fmla="*/ 0 w 1000"/>
                  <a:gd name="T3" fmla="*/ 2147483646 h 720"/>
                  <a:gd name="T4" fmla="*/ 23 w 1000"/>
                  <a:gd name="T5" fmla="*/ 2147483646 h 720"/>
                  <a:gd name="T6" fmla="*/ 23 w 1000"/>
                  <a:gd name="T7" fmla="*/ 0 h 720"/>
                  <a:gd name="T8" fmla="*/ 0 w 1000"/>
                  <a:gd name="T9" fmla="*/ 0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0" h="720">
                    <a:moveTo>
                      <a:pt x="0" y="0"/>
                    </a:moveTo>
                    <a:lnTo>
                      <a:pt x="0" y="720"/>
                    </a:lnTo>
                    <a:lnTo>
                      <a:pt x="1000" y="720"/>
                    </a:lnTo>
                    <a:lnTo>
                      <a:pt x="100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7" name="Freeform 5">
                <a:extLst>
                  <a:ext uri="{FF2B5EF4-FFF2-40B4-BE49-F238E27FC236}">
                    <a16:creationId xmlns:a16="http://schemas.microsoft.com/office/drawing/2014/main" id="{50BF14B3-E4EC-5007-E358-20E5D5CF6F89}"/>
                  </a:ext>
                </a:extLst>
              </p:cNvPr>
              <p:cNvSpPr>
                <a:spLocks/>
              </p:cNvSpPr>
              <p:nvPr/>
            </p:nvSpPr>
            <p:spPr bwMode="ltGray">
              <a:xfrm rot="-5400000">
                <a:off x="1322" y="1669"/>
                <a:ext cx="624" cy="421"/>
              </a:xfrm>
              <a:custGeom>
                <a:avLst/>
                <a:gdLst>
                  <a:gd name="T0" fmla="*/ 0 w 624"/>
                  <a:gd name="T1" fmla="*/ 0 h 317"/>
                  <a:gd name="T2" fmla="*/ 0 w 624"/>
                  <a:gd name="T3" fmla="*/ 2628 h 317"/>
                  <a:gd name="T4" fmla="*/ 624 w 624"/>
                  <a:gd name="T5" fmla="*/ 2628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8" name="Freeform 6">
                <a:extLst>
                  <a:ext uri="{FF2B5EF4-FFF2-40B4-BE49-F238E27FC236}">
                    <a16:creationId xmlns:a16="http://schemas.microsoft.com/office/drawing/2014/main" id="{CE839068-BD84-F659-BC7A-8B1E147AAC29}"/>
                  </a:ext>
                </a:extLst>
              </p:cNvPr>
              <p:cNvSpPr>
                <a:spLocks/>
              </p:cNvSpPr>
              <p:nvPr/>
            </p:nvSpPr>
            <p:spPr bwMode="ltGray">
              <a:xfrm rot="-5400000">
                <a:off x="982" y="1669"/>
                <a:ext cx="624" cy="422"/>
              </a:xfrm>
              <a:custGeom>
                <a:avLst/>
                <a:gdLst>
                  <a:gd name="T0" fmla="*/ 0 w 624"/>
                  <a:gd name="T1" fmla="*/ 0 h 317"/>
                  <a:gd name="T2" fmla="*/ 0 w 624"/>
                  <a:gd name="T3" fmla="*/ 2685 h 317"/>
                  <a:gd name="T4" fmla="*/ 624 w 624"/>
                  <a:gd name="T5" fmla="*/ 2685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9" name="Freeform 7">
                <a:extLst>
                  <a:ext uri="{FF2B5EF4-FFF2-40B4-BE49-F238E27FC236}">
                    <a16:creationId xmlns:a16="http://schemas.microsoft.com/office/drawing/2014/main" id="{9AD251E7-33A2-0538-0F71-BDC19EE9688C}"/>
                  </a:ext>
                </a:extLst>
              </p:cNvPr>
              <p:cNvSpPr>
                <a:spLocks/>
              </p:cNvSpPr>
              <p:nvPr/>
            </p:nvSpPr>
            <p:spPr bwMode="ltGray">
              <a:xfrm rot="-5400000">
                <a:off x="-58" y="1755"/>
                <a:ext cx="624" cy="255"/>
              </a:xfrm>
              <a:custGeom>
                <a:avLst/>
                <a:gdLst>
                  <a:gd name="T0" fmla="*/ 0 w 624"/>
                  <a:gd name="T1" fmla="*/ 3 h 370"/>
                  <a:gd name="T2" fmla="*/ 0 w 624"/>
                  <a:gd name="T3" fmla="*/ 16 h 370"/>
                  <a:gd name="T4" fmla="*/ 624 w 624"/>
                  <a:gd name="T5" fmla="*/ 16 h 370"/>
                  <a:gd name="T6" fmla="*/ 624 w 624"/>
                  <a:gd name="T7" fmla="*/ 3 h 370"/>
                  <a:gd name="T8" fmla="*/ 384 w 624"/>
                  <a:gd name="T9" fmla="*/ 1 h 370"/>
                  <a:gd name="T10" fmla="*/ 0 w 624"/>
                  <a:gd name="T11" fmla="*/ 3 h 3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 name="Freeform 8">
                <a:extLst>
                  <a:ext uri="{FF2B5EF4-FFF2-40B4-BE49-F238E27FC236}">
                    <a16:creationId xmlns:a16="http://schemas.microsoft.com/office/drawing/2014/main" id="{4F2E59FA-9239-680A-3C63-580444BFD979}"/>
                  </a:ext>
                </a:extLst>
              </p:cNvPr>
              <p:cNvSpPr>
                <a:spLocks/>
              </p:cNvSpPr>
              <p:nvPr/>
            </p:nvSpPr>
            <p:spPr bwMode="ltGray">
              <a:xfrm rot="-5400000">
                <a:off x="664" y="1733"/>
                <a:ext cx="624" cy="294"/>
              </a:xfrm>
              <a:custGeom>
                <a:avLst/>
                <a:gdLst>
                  <a:gd name="T0" fmla="*/ 0 w 624"/>
                  <a:gd name="T1" fmla="*/ 0 h 317"/>
                  <a:gd name="T2" fmla="*/ 0 w 624"/>
                  <a:gd name="T3" fmla="*/ 148 h 317"/>
                  <a:gd name="T4" fmla="*/ 624 w 624"/>
                  <a:gd name="T5" fmla="*/ 148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1" name="Freeform 9">
                <a:extLst>
                  <a:ext uri="{FF2B5EF4-FFF2-40B4-BE49-F238E27FC236}">
                    <a16:creationId xmlns:a16="http://schemas.microsoft.com/office/drawing/2014/main" id="{FAD47CF3-69BC-08F9-2C72-AA22A5F8428F}"/>
                  </a:ext>
                </a:extLst>
              </p:cNvPr>
              <p:cNvSpPr>
                <a:spLocks/>
              </p:cNvSpPr>
              <p:nvPr/>
            </p:nvSpPr>
            <p:spPr bwMode="ltGray">
              <a:xfrm rot="-5400000">
                <a:off x="442" y="1699"/>
                <a:ext cx="624" cy="362"/>
              </a:xfrm>
              <a:custGeom>
                <a:avLst/>
                <a:gdLst>
                  <a:gd name="T0" fmla="*/ 0 w 624"/>
                  <a:gd name="T1" fmla="*/ 0 h 272"/>
                  <a:gd name="T2" fmla="*/ 0 w 624"/>
                  <a:gd name="T3" fmla="*/ 2676 h 272"/>
                  <a:gd name="T4" fmla="*/ 240 w 624"/>
                  <a:gd name="T5" fmla="*/ 2362 h 272"/>
                  <a:gd name="T6" fmla="*/ 624 w 624"/>
                  <a:gd name="T7" fmla="*/ 2676 h 272"/>
                  <a:gd name="T8" fmla="*/ 624 w 624"/>
                  <a:gd name="T9" fmla="*/ 0 h 272"/>
                  <a:gd name="T10" fmla="*/ 0 w 624"/>
                  <a:gd name="T11" fmla="*/ 0 h 2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2" name="Freeform 10">
                <a:extLst>
                  <a:ext uri="{FF2B5EF4-FFF2-40B4-BE49-F238E27FC236}">
                    <a16:creationId xmlns:a16="http://schemas.microsoft.com/office/drawing/2014/main" id="{D9F012C4-B095-282D-6A21-1546CC29CD5B}"/>
                  </a:ext>
                </a:extLst>
              </p:cNvPr>
              <p:cNvSpPr>
                <a:spLocks/>
              </p:cNvSpPr>
              <p:nvPr/>
            </p:nvSpPr>
            <p:spPr bwMode="ltGray">
              <a:xfrm rot="-5400000">
                <a:off x="154" y="1729"/>
                <a:ext cx="632" cy="315"/>
              </a:xfrm>
              <a:custGeom>
                <a:avLst/>
                <a:gdLst>
                  <a:gd name="T0" fmla="*/ 8 w 632"/>
                  <a:gd name="T1" fmla="*/ 15 h 362"/>
                  <a:gd name="T2" fmla="*/ 8 w 632"/>
                  <a:gd name="T3" fmla="*/ 104 h 362"/>
                  <a:gd name="T4" fmla="*/ 248 w 632"/>
                  <a:gd name="T5" fmla="*/ 104 h 362"/>
                  <a:gd name="T6" fmla="*/ 632 w 632"/>
                  <a:gd name="T7" fmla="*/ 104 h 362"/>
                  <a:gd name="T8" fmla="*/ 632 w 632"/>
                  <a:gd name="T9" fmla="*/ 15 h 362"/>
                  <a:gd name="T10" fmla="*/ 104 w 632"/>
                  <a:gd name="T11" fmla="*/ 15 h 362"/>
                  <a:gd name="T12" fmla="*/ 8 w 632"/>
                  <a:gd name="T13" fmla="*/ 15 h 3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3" name="Freeform 11">
                <a:extLst>
                  <a:ext uri="{FF2B5EF4-FFF2-40B4-BE49-F238E27FC236}">
                    <a16:creationId xmlns:a16="http://schemas.microsoft.com/office/drawing/2014/main" id="{B8824C1F-8958-E2D4-AB95-0156D7AE066D}"/>
                  </a:ext>
                </a:extLst>
              </p:cNvPr>
              <p:cNvSpPr>
                <a:spLocks/>
              </p:cNvSpPr>
              <p:nvPr/>
            </p:nvSpPr>
            <p:spPr bwMode="ltGray">
              <a:xfrm rot="-5400000">
                <a:off x="3209" y="1665"/>
                <a:ext cx="624" cy="421"/>
              </a:xfrm>
              <a:custGeom>
                <a:avLst/>
                <a:gdLst>
                  <a:gd name="T0" fmla="*/ 0 w 624"/>
                  <a:gd name="T1" fmla="*/ 0 h 317"/>
                  <a:gd name="T2" fmla="*/ 0 w 624"/>
                  <a:gd name="T3" fmla="*/ 2628 h 317"/>
                  <a:gd name="T4" fmla="*/ 624 w 624"/>
                  <a:gd name="T5" fmla="*/ 2628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4" name="Freeform 12">
                <a:extLst>
                  <a:ext uri="{FF2B5EF4-FFF2-40B4-BE49-F238E27FC236}">
                    <a16:creationId xmlns:a16="http://schemas.microsoft.com/office/drawing/2014/main" id="{27B91575-B5F2-5C96-A289-A000ABAFA12C}"/>
                  </a:ext>
                </a:extLst>
              </p:cNvPr>
              <p:cNvSpPr>
                <a:spLocks/>
              </p:cNvSpPr>
              <p:nvPr/>
            </p:nvSpPr>
            <p:spPr bwMode="ltGray">
              <a:xfrm rot="-5400000">
                <a:off x="2870" y="1664"/>
                <a:ext cx="624" cy="422"/>
              </a:xfrm>
              <a:custGeom>
                <a:avLst/>
                <a:gdLst>
                  <a:gd name="T0" fmla="*/ 0 w 624"/>
                  <a:gd name="T1" fmla="*/ 0 h 317"/>
                  <a:gd name="T2" fmla="*/ 0 w 624"/>
                  <a:gd name="T3" fmla="*/ 2685 h 317"/>
                  <a:gd name="T4" fmla="*/ 624 w 624"/>
                  <a:gd name="T5" fmla="*/ 2685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5" name="Freeform 13">
                <a:extLst>
                  <a:ext uri="{FF2B5EF4-FFF2-40B4-BE49-F238E27FC236}">
                    <a16:creationId xmlns:a16="http://schemas.microsoft.com/office/drawing/2014/main" id="{73C9DC57-938A-8543-276A-47F3F6BC7BD0}"/>
                  </a:ext>
                </a:extLst>
              </p:cNvPr>
              <p:cNvSpPr>
                <a:spLocks/>
              </p:cNvSpPr>
              <p:nvPr/>
            </p:nvSpPr>
            <p:spPr bwMode="ltGray">
              <a:xfrm rot="-5400000">
                <a:off x="1828" y="1750"/>
                <a:ext cx="624" cy="255"/>
              </a:xfrm>
              <a:custGeom>
                <a:avLst/>
                <a:gdLst>
                  <a:gd name="T0" fmla="*/ 0 w 624"/>
                  <a:gd name="T1" fmla="*/ 3 h 370"/>
                  <a:gd name="T2" fmla="*/ 0 w 624"/>
                  <a:gd name="T3" fmla="*/ 16 h 370"/>
                  <a:gd name="T4" fmla="*/ 624 w 624"/>
                  <a:gd name="T5" fmla="*/ 16 h 370"/>
                  <a:gd name="T6" fmla="*/ 624 w 624"/>
                  <a:gd name="T7" fmla="*/ 3 h 370"/>
                  <a:gd name="T8" fmla="*/ 384 w 624"/>
                  <a:gd name="T9" fmla="*/ 1 h 370"/>
                  <a:gd name="T10" fmla="*/ 0 w 624"/>
                  <a:gd name="T11" fmla="*/ 3 h 3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6" name="Freeform 14">
                <a:extLst>
                  <a:ext uri="{FF2B5EF4-FFF2-40B4-BE49-F238E27FC236}">
                    <a16:creationId xmlns:a16="http://schemas.microsoft.com/office/drawing/2014/main" id="{7967F599-4FB3-4E12-4B84-8234EB7D406D}"/>
                  </a:ext>
                </a:extLst>
              </p:cNvPr>
              <p:cNvSpPr>
                <a:spLocks/>
              </p:cNvSpPr>
              <p:nvPr/>
            </p:nvSpPr>
            <p:spPr bwMode="ltGray">
              <a:xfrm rot="-5400000">
                <a:off x="2551" y="1728"/>
                <a:ext cx="624" cy="294"/>
              </a:xfrm>
              <a:custGeom>
                <a:avLst/>
                <a:gdLst>
                  <a:gd name="T0" fmla="*/ 0 w 624"/>
                  <a:gd name="T1" fmla="*/ 0 h 317"/>
                  <a:gd name="T2" fmla="*/ 0 w 624"/>
                  <a:gd name="T3" fmla="*/ 148 h 317"/>
                  <a:gd name="T4" fmla="*/ 624 w 624"/>
                  <a:gd name="T5" fmla="*/ 148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7" name="Freeform 15">
                <a:extLst>
                  <a:ext uri="{FF2B5EF4-FFF2-40B4-BE49-F238E27FC236}">
                    <a16:creationId xmlns:a16="http://schemas.microsoft.com/office/drawing/2014/main" id="{070E8589-2752-E1F4-3262-7F73A662B5EB}"/>
                  </a:ext>
                </a:extLst>
              </p:cNvPr>
              <p:cNvSpPr>
                <a:spLocks/>
              </p:cNvSpPr>
              <p:nvPr/>
            </p:nvSpPr>
            <p:spPr bwMode="ltGray">
              <a:xfrm rot="-5400000">
                <a:off x="2328" y="1695"/>
                <a:ext cx="624" cy="361"/>
              </a:xfrm>
              <a:custGeom>
                <a:avLst/>
                <a:gdLst>
                  <a:gd name="T0" fmla="*/ 0 w 624"/>
                  <a:gd name="T1" fmla="*/ 0 h 272"/>
                  <a:gd name="T2" fmla="*/ 0 w 624"/>
                  <a:gd name="T3" fmla="*/ 2617 h 272"/>
                  <a:gd name="T4" fmla="*/ 240 w 624"/>
                  <a:gd name="T5" fmla="*/ 2313 h 272"/>
                  <a:gd name="T6" fmla="*/ 624 w 624"/>
                  <a:gd name="T7" fmla="*/ 2617 h 272"/>
                  <a:gd name="T8" fmla="*/ 624 w 624"/>
                  <a:gd name="T9" fmla="*/ 0 h 272"/>
                  <a:gd name="T10" fmla="*/ 0 w 624"/>
                  <a:gd name="T11" fmla="*/ 0 h 2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8" name="Freeform 16">
                <a:extLst>
                  <a:ext uri="{FF2B5EF4-FFF2-40B4-BE49-F238E27FC236}">
                    <a16:creationId xmlns:a16="http://schemas.microsoft.com/office/drawing/2014/main" id="{4803EA6E-09C1-7681-3A45-363A099A1B52}"/>
                  </a:ext>
                </a:extLst>
              </p:cNvPr>
              <p:cNvSpPr>
                <a:spLocks/>
              </p:cNvSpPr>
              <p:nvPr/>
            </p:nvSpPr>
            <p:spPr bwMode="ltGray">
              <a:xfrm rot="-5400000">
                <a:off x="2043" y="1721"/>
                <a:ext cx="632" cy="316"/>
              </a:xfrm>
              <a:custGeom>
                <a:avLst/>
                <a:gdLst>
                  <a:gd name="T0" fmla="*/ 8 w 632"/>
                  <a:gd name="T1" fmla="*/ 15 h 362"/>
                  <a:gd name="T2" fmla="*/ 8 w 632"/>
                  <a:gd name="T3" fmla="*/ 107 h 362"/>
                  <a:gd name="T4" fmla="*/ 248 w 632"/>
                  <a:gd name="T5" fmla="*/ 107 h 362"/>
                  <a:gd name="T6" fmla="*/ 632 w 632"/>
                  <a:gd name="T7" fmla="*/ 107 h 362"/>
                  <a:gd name="T8" fmla="*/ 632 w 632"/>
                  <a:gd name="T9" fmla="*/ 15 h 362"/>
                  <a:gd name="T10" fmla="*/ 104 w 632"/>
                  <a:gd name="T11" fmla="*/ 15 h 362"/>
                  <a:gd name="T12" fmla="*/ 8 w 632"/>
                  <a:gd name="T13" fmla="*/ 15 h 3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9" name="Freeform 17">
                <a:extLst>
                  <a:ext uri="{FF2B5EF4-FFF2-40B4-BE49-F238E27FC236}">
                    <a16:creationId xmlns:a16="http://schemas.microsoft.com/office/drawing/2014/main" id="{0887E4A2-FADF-371E-F678-8C9788A7B134}"/>
                  </a:ext>
                </a:extLst>
              </p:cNvPr>
              <p:cNvSpPr>
                <a:spLocks/>
              </p:cNvSpPr>
              <p:nvPr/>
            </p:nvSpPr>
            <p:spPr bwMode="ltGray">
              <a:xfrm rot="-5400000">
                <a:off x="4075" y="1669"/>
                <a:ext cx="624" cy="421"/>
              </a:xfrm>
              <a:custGeom>
                <a:avLst/>
                <a:gdLst>
                  <a:gd name="T0" fmla="*/ 0 w 624"/>
                  <a:gd name="T1" fmla="*/ 0 h 317"/>
                  <a:gd name="T2" fmla="*/ 0 w 624"/>
                  <a:gd name="T3" fmla="*/ 2628 h 317"/>
                  <a:gd name="T4" fmla="*/ 624 w 624"/>
                  <a:gd name="T5" fmla="*/ 2628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20" name="Freeform 18">
                <a:extLst>
                  <a:ext uri="{FF2B5EF4-FFF2-40B4-BE49-F238E27FC236}">
                    <a16:creationId xmlns:a16="http://schemas.microsoft.com/office/drawing/2014/main" id="{74503198-4537-39A0-232E-451494AC51DA}"/>
                  </a:ext>
                </a:extLst>
              </p:cNvPr>
              <p:cNvSpPr>
                <a:spLocks/>
              </p:cNvSpPr>
              <p:nvPr/>
            </p:nvSpPr>
            <p:spPr bwMode="ltGray">
              <a:xfrm rot="-5400000">
                <a:off x="3736" y="1669"/>
                <a:ext cx="624" cy="422"/>
              </a:xfrm>
              <a:custGeom>
                <a:avLst/>
                <a:gdLst>
                  <a:gd name="T0" fmla="*/ 0 w 624"/>
                  <a:gd name="T1" fmla="*/ 0 h 317"/>
                  <a:gd name="T2" fmla="*/ 0 w 624"/>
                  <a:gd name="T3" fmla="*/ 2685 h 317"/>
                  <a:gd name="T4" fmla="*/ 624 w 624"/>
                  <a:gd name="T5" fmla="*/ 2685 h 317"/>
                  <a:gd name="T6" fmla="*/ 62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21" name="Freeform 19">
                <a:extLst>
                  <a:ext uri="{FF2B5EF4-FFF2-40B4-BE49-F238E27FC236}">
                    <a16:creationId xmlns:a16="http://schemas.microsoft.com/office/drawing/2014/main" id="{43CC289D-3000-E33D-C80B-9222F2FFC8BA}"/>
                  </a:ext>
                </a:extLst>
              </p:cNvPr>
              <p:cNvSpPr>
                <a:spLocks/>
              </p:cNvSpPr>
              <p:nvPr/>
            </p:nvSpPr>
            <p:spPr bwMode="ltGray">
              <a:xfrm rot="-5400000">
                <a:off x="4581" y="1750"/>
                <a:ext cx="624" cy="255"/>
              </a:xfrm>
              <a:custGeom>
                <a:avLst/>
                <a:gdLst>
                  <a:gd name="T0" fmla="*/ 0 w 624"/>
                  <a:gd name="T1" fmla="*/ 3 h 370"/>
                  <a:gd name="T2" fmla="*/ 0 w 624"/>
                  <a:gd name="T3" fmla="*/ 16 h 370"/>
                  <a:gd name="T4" fmla="*/ 624 w 624"/>
                  <a:gd name="T5" fmla="*/ 16 h 370"/>
                  <a:gd name="T6" fmla="*/ 624 w 624"/>
                  <a:gd name="T7" fmla="*/ 3 h 370"/>
                  <a:gd name="T8" fmla="*/ 384 w 624"/>
                  <a:gd name="T9" fmla="*/ 1 h 370"/>
                  <a:gd name="T10" fmla="*/ 0 w 624"/>
                  <a:gd name="T11" fmla="*/ 3 h 3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22" name="Freeform 20">
                <a:extLst>
                  <a:ext uri="{FF2B5EF4-FFF2-40B4-BE49-F238E27FC236}">
                    <a16:creationId xmlns:a16="http://schemas.microsoft.com/office/drawing/2014/main" id="{0784BCE3-8A00-8800-578F-9EF8AC7977EA}"/>
                  </a:ext>
                </a:extLst>
              </p:cNvPr>
              <p:cNvSpPr>
                <a:spLocks/>
              </p:cNvSpPr>
              <p:nvPr/>
            </p:nvSpPr>
            <p:spPr bwMode="ltGray">
              <a:xfrm>
                <a:off x="5469" y="1562"/>
                <a:ext cx="291" cy="625"/>
              </a:xfrm>
              <a:custGeom>
                <a:avLst/>
                <a:gdLst>
                  <a:gd name="T0" fmla="*/ 0 w 291"/>
                  <a:gd name="T1" fmla="*/ 624 h 625"/>
                  <a:gd name="T2" fmla="*/ 291 w 291"/>
                  <a:gd name="T3" fmla="*/ 625 h 625"/>
                  <a:gd name="T4" fmla="*/ 291 w 291"/>
                  <a:gd name="T5" fmla="*/ 6 h 625"/>
                  <a:gd name="T6" fmla="*/ 0 w 291"/>
                  <a:gd name="T7" fmla="*/ 0 h 625"/>
                  <a:gd name="T8" fmla="*/ 0 w 291"/>
                  <a:gd name="T9" fmla="*/ 624 h 6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23" name="Freeform 21">
                <a:extLst>
                  <a:ext uri="{FF2B5EF4-FFF2-40B4-BE49-F238E27FC236}">
                    <a16:creationId xmlns:a16="http://schemas.microsoft.com/office/drawing/2014/main" id="{16DF0B9F-60C0-C5AE-CEAC-13F82D1A4C6B}"/>
                  </a:ext>
                </a:extLst>
              </p:cNvPr>
              <p:cNvSpPr>
                <a:spLocks/>
              </p:cNvSpPr>
              <p:nvPr/>
            </p:nvSpPr>
            <p:spPr bwMode="ltGray">
              <a:xfrm rot="-5400000">
                <a:off x="5081" y="1695"/>
                <a:ext cx="624" cy="361"/>
              </a:xfrm>
              <a:custGeom>
                <a:avLst/>
                <a:gdLst>
                  <a:gd name="T0" fmla="*/ 0 w 624"/>
                  <a:gd name="T1" fmla="*/ 0 h 272"/>
                  <a:gd name="T2" fmla="*/ 0 w 624"/>
                  <a:gd name="T3" fmla="*/ 2617 h 272"/>
                  <a:gd name="T4" fmla="*/ 240 w 624"/>
                  <a:gd name="T5" fmla="*/ 2313 h 272"/>
                  <a:gd name="T6" fmla="*/ 624 w 624"/>
                  <a:gd name="T7" fmla="*/ 2617 h 272"/>
                  <a:gd name="T8" fmla="*/ 624 w 624"/>
                  <a:gd name="T9" fmla="*/ 0 h 272"/>
                  <a:gd name="T10" fmla="*/ 0 w 624"/>
                  <a:gd name="T11" fmla="*/ 0 h 2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24" name="Freeform 22">
                <a:extLst>
                  <a:ext uri="{FF2B5EF4-FFF2-40B4-BE49-F238E27FC236}">
                    <a16:creationId xmlns:a16="http://schemas.microsoft.com/office/drawing/2014/main" id="{246B48AB-9AA5-26EE-8490-5BB011E1B8B3}"/>
                  </a:ext>
                </a:extLst>
              </p:cNvPr>
              <p:cNvSpPr>
                <a:spLocks/>
              </p:cNvSpPr>
              <p:nvPr/>
            </p:nvSpPr>
            <p:spPr bwMode="ltGray">
              <a:xfrm rot="-5400000">
                <a:off x="4797" y="1721"/>
                <a:ext cx="632" cy="316"/>
              </a:xfrm>
              <a:custGeom>
                <a:avLst/>
                <a:gdLst>
                  <a:gd name="T0" fmla="*/ 8 w 632"/>
                  <a:gd name="T1" fmla="*/ 15 h 362"/>
                  <a:gd name="T2" fmla="*/ 8 w 632"/>
                  <a:gd name="T3" fmla="*/ 107 h 362"/>
                  <a:gd name="T4" fmla="*/ 248 w 632"/>
                  <a:gd name="T5" fmla="*/ 107 h 362"/>
                  <a:gd name="T6" fmla="*/ 632 w 632"/>
                  <a:gd name="T7" fmla="*/ 107 h 362"/>
                  <a:gd name="T8" fmla="*/ 632 w 632"/>
                  <a:gd name="T9" fmla="*/ 15 h 362"/>
                  <a:gd name="T10" fmla="*/ 104 w 632"/>
                  <a:gd name="T11" fmla="*/ 15 h 362"/>
                  <a:gd name="T12" fmla="*/ 8 w 632"/>
                  <a:gd name="T13" fmla="*/ 15 h 3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grpSp>
        <p:sp>
          <p:nvSpPr>
            <p:cNvPr id="4" name="Freeform 23">
              <a:extLst>
                <a:ext uri="{FF2B5EF4-FFF2-40B4-BE49-F238E27FC236}">
                  <a16:creationId xmlns:a16="http://schemas.microsoft.com/office/drawing/2014/main" id="{5E2FD453-9FCF-D194-83F8-28F6A303445B}"/>
                </a:ext>
              </a:extLst>
            </p:cNvPr>
            <p:cNvSpPr>
              <a:spLocks/>
            </p:cNvSpPr>
            <p:nvPr/>
          </p:nvSpPr>
          <p:spPr bwMode="ltGray">
            <a:xfrm flipH="1">
              <a:off x="-2" y="1536"/>
              <a:ext cx="5762" cy="412"/>
            </a:xfrm>
            <a:custGeom>
              <a:avLst/>
              <a:gdLst>
                <a:gd name="T0" fmla="*/ 0 w 5762"/>
                <a:gd name="T1" fmla="*/ 338 h 385"/>
                <a:gd name="T2" fmla="*/ 5762 w 5762"/>
                <a:gd name="T3" fmla="*/ 322 h 385"/>
                <a:gd name="T4" fmla="*/ 5762 w 5762"/>
                <a:gd name="T5" fmla="*/ 4 h 385"/>
                <a:gd name="T6" fmla="*/ 0 w 5762"/>
                <a:gd name="T7" fmla="*/ 0 h 385"/>
                <a:gd name="T8" fmla="*/ 0 w 5762"/>
                <a:gd name="T9" fmla="*/ 338 h 3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a:noFill/>
            </a:ln>
            <a:extLs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Lst>
          </p:spPr>
          <p:txBody>
            <a:bodyPr wrap="none" anchor="ctr"/>
            <a:lstStyle/>
            <a:p>
              <a:endParaRPr lang="en-JO"/>
            </a:p>
          </p:txBody>
        </p:sp>
        <p:sp>
          <p:nvSpPr>
            <p:cNvPr id="5" name="Freeform 24">
              <a:extLst>
                <a:ext uri="{FF2B5EF4-FFF2-40B4-BE49-F238E27FC236}">
                  <a16:creationId xmlns:a16="http://schemas.microsoft.com/office/drawing/2014/main" id="{E711428D-12E4-EB2B-0B34-9A24687851A6}"/>
                </a:ext>
              </a:extLst>
            </p:cNvPr>
            <p:cNvSpPr>
              <a:spLocks/>
            </p:cNvSpPr>
            <p:nvPr/>
          </p:nvSpPr>
          <p:spPr bwMode="ltGray">
            <a:xfrm flipH="1">
              <a:off x="-2" y="2017"/>
              <a:ext cx="5761" cy="189"/>
            </a:xfrm>
            <a:custGeom>
              <a:avLst/>
              <a:gdLst>
                <a:gd name="T0" fmla="*/ 0 w 5761"/>
                <a:gd name="T1" fmla="*/ 28 h 189"/>
                <a:gd name="T2" fmla="*/ 5761 w 5761"/>
                <a:gd name="T3" fmla="*/ 0 h 189"/>
                <a:gd name="T4" fmla="*/ 5761 w 5761"/>
                <a:gd name="T5" fmla="*/ 189 h 189"/>
                <a:gd name="T6" fmla="*/ 1 w 5761"/>
                <a:gd name="T7" fmla="*/ 189 h 189"/>
                <a:gd name="T8" fmla="*/ 0 w 5761"/>
                <a:gd name="T9" fmla="*/ 28 h 18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wrap="none" anchor="ctr"/>
            <a:lstStyle/>
            <a:p>
              <a:endParaRPr lang="en-JO"/>
            </a:p>
          </p:txBody>
        </p:sp>
      </p:grpSp>
      <p:sp>
        <p:nvSpPr>
          <p:cNvPr id="114713" name="Rectangle 25"/>
          <p:cNvSpPr>
            <a:spLocks noGrp="1" noChangeArrowheads="1"/>
          </p:cNvSpPr>
          <p:nvPr>
            <p:ph type="ctrTitle"/>
          </p:nvPr>
        </p:nvSpPr>
        <p:spPr>
          <a:xfrm>
            <a:off x="1173163" y="198438"/>
            <a:ext cx="7772400" cy="2286000"/>
          </a:xfrm>
        </p:spPr>
        <p:txBody>
          <a:bodyPr anchor="b">
            <a:spAutoFit/>
          </a:bodyPr>
          <a:lstStyle>
            <a:lvl1pPr>
              <a:defRPr sz="7200"/>
            </a:lvl1pPr>
          </a:lstStyle>
          <a:p>
            <a:r>
              <a:rPr lang="en-US"/>
              <a:t>Click to edit Master title style</a:t>
            </a:r>
          </a:p>
        </p:txBody>
      </p:sp>
      <p:sp>
        <p:nvSpPr>
          <p:cNvPr id="114714" name="Rectangle 26"/>
          <p:cNvSpPr>
            <a:spLocks noGrp="1" noChangeArrowheads="1"/>
          </p:cNvSpPr>
          <p:nvPr>
            <p:ph type="subTitle" idx="1"/>
          </p:nvPr>
        </p:nvSpPr>
        <p:spPr>
          <a:xfrm>
            <a:off x="1166813" y="3886200"/>
            <a:ext cx="6400800" cy="1752600"/>
          </a:xfrm>
        </p:spPr>
        <p:txBody>
          <a:bodyPr/>
          <a:lstStyle>
            <a:lvl1pPr marL="0" indent="0">
              <a:buFont typeface="Wingdings" pitchFamily="2" charset="2"/>
              <a:buNone/>
              <a:defRPr sz="4000"/>
            </a:lvl1pPr>
          </a:lstStyle>
          <a:p>
            <a:r>
              <a:rPr lang="en-US"/>
              <a:t>Click to edit Master subtitle style</a:t>
            </a:r>
          </a:p>
        </p:txBody>
      </p:sp>
      <p:sp>
        <p:nvSpPr>
          <p:cNvPr id="25" name="Rectangle 27">
            <a:extLst>
              <a:ext uri="{FF2B5EF4-FFF2-40B4-BE49-F238E27FC236}">
                <a16:creationId xmlns:a16="http://schemas.microsoft.com/office/drawing/2014/main" id="{D15F9704-C3EA-AFDC-77A7-B4DD5C42CE0F}"/>
              </a:ext>
            </a:extLst>
          </p:cNvPr>
          <p:cNvSpPr>
            <a:spLocks noGrp="1" noChangeArrowheads="1"/>
          </p:cNvSpPr>
          <p:nvPr>
            <p:ph type="dt" sz="half" idx="10"/>
          </p:nvPr>
        </p:nvSpPr>
        <p:spPr>
          <a:xfrm>
            <a:off x="1166813" y="6248400"/>
            <a:ext cx="1905000" cy="457200"/>
          </a:xfrm>
        </p:spPr>
        <p:txBody>
          <a:bodyPr/>
          <a:lstStyle>
            <a:lvl1pPr>
              <a:defRPr>
                <a:solidFill>
                  <a:srgbClr val="000000"/>
                </a:solidFill>
              </a:defRPr>
            </a:lvl1pPr>
          </a:lstStyle>
          <a:p>
            <a:pPr>
              <a:defRPr/>
            </a:pPr>
            <a:endParaRPr lang="en-US"/>
          </a:p>
        </p:txBody>
      </p:sp>
      <p:sp>
        <p:nvSpPr>
          <p:cNvPr id="26" name="Rectangle 28">
            <a:extLst>
              <a:ext uri="{FF2B5EF4-FFF2-40B4-BE49-F238E27FC236}">
                <a16:creationId xmlns:a16="http://schemas.microsoft.com/office/drawing/2014/main" id="{87376ACA-0859-D089-EDED-A5E96117F784}"/>
              </a:ext>
            </a:extLst>
          </p:cNvPr>
          <p:cNvSpPr>
            <a:spLocks noGrp="1" noChangeArrowheads="1"/>
          </p:cNvSpPr>
          <p:nvPr>
            <p:ph type="ftr" sz="quarter" idx="11"/>
          </p:nvPr>
        </p:nvSpPr>
        <p:spPr/>
        <p:txBody>
          <a:bodyPr/>
          <a:lstStyle>
            <a:lvl1pPr>
              <a:defRPr>
                <a:solidFill>
                  <a:srgbClr val="000000"/>
                </a:solidFill>
              </a:defRPr>
            </a:lvl1pPr>
          </a:lstStyle>
          <a:p>
            <a:pPr>
              <a:defRPr/>
            </a:pPr>
            <a:endParaRPr lang="en-US"/>
          </a:p>
        </p:txBody>
      </p:sp>
      <p:sp>
        <p:nvSpPr>
          <p:cNvPr id="27" name="Rectangle 29">
            <a:extLst>
              <a:ext uri="{FF2B5EF4-FFF2-40B4-BE49-F238E27FC236}">
                <a16:creationId xmlns:a16="http://schemas.microsoft.com/office/drawing/2014/main" id="{E7FC8DDC-4482-B6A5-C871-49EFE7AE0C63}"/>
              </a:ext>
            </a:extLst>
          </p:cNvPr>
          <p:cNvSpPr>
            <a:spLocks noGrp="1" noChangeArrowheads="1"/>
          </p:cNvSpPr>
          <p:nvPr>
            <p:ph type="sldNum" sz="quarter" idx="12"/>
          </p:nvPr>
        </p:nvSpPr>
        <p:spPr/>
        <p:txBody>
          <a:bodyPr/>
          <a:lstStyle>
            <a:lvl1pPr>
              <a:defRPr smtClean="0">
                <a:solidFill>
                  <a:srgbClr val="000000"/>
                </a:solidFill>
              </a:defRPr>
            </a:lvl1pPr>
          </a:lstStyle>
          <a:p>
            <a:pPr>
              <a:defRPr/>
            </a:pPr>
            <a:fld id="{F8426A93-45F4-F14A-9BB0-080BB63F3FC2}" type="slidenum">
              <a:rPr lang="en-US" altLang="en-US"/>
              <a:pPr>
                <a:defRPr/>
              </a:pPr>
              <a:t>‹#›</a:t>
            </a:fld>
            <a:endParaRPr lang="en-US" altLang="en-US"/>
          </a:p>
        </p:txBody>
      </p:sp>
    </p:spTree>
    <p:extLst>
      <p:ext uri="{BB962C8B-B14F-4D97-AF65-F5344CB8AC3E}">
        <p14:creationId xmlns:p14="http://schemas.microsoft.com/office/powerpoint/2010/main" val="3670083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Rectangle 27">
            <a:extLst>
              <a:ext uri="{FF2B5EF4-FFF2-40B4-BE49-F238E27FC236}">
                <a16:creationId xmlns:a16="http://schemas.microsoft.com/office/drawing/2014/main" id="{E5BDCA5D-C262-9B17-4F73-1884E0B2F30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28">
            <a:extLst>
              <a:ext uri="{FF2B5EF4-FFF2-40B4-BE49-F238E27FC236}">
                <a16:creationId xmlns:a16="http://schemas.microsoft.com/office/drawing/2014/main" id="{A0912663-6C92-AF4A-ED6E-8C6778EE8D3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29">
            <a:extLst>
              <a:ext uri="{FF2B5EF4-FFF2-40B4-BE49-F238E27FC236}">
                <a16:creationId xmlns:a16="http://schemas.microsoft.com/office/drawing/2014/main" id="{99BAD45A-7BBC-BB30-FA93-A7C71FB81944}"/>
              </a:ext>
            </a:extLst>
          </p:cNvPr>
          <p:cNvSpPr>
            <a:spLocks noGrp="1" noChangeArrowheads="1"/>
          </p:cNvSpPr>
          <p:nvPr>
            <p:ph type="sldNum" sz="quarter" idx="12"/>
          </p:nvPr>
        </p:nvSpPr>
        <p:spPr>
          <a:ln/>
        </p:spPr>
        <p:txBody>
          <a:bodyPr/>
          <a:lstStyle>
            <a:lvl1pPr>
              <a:defRPr/>
            </a:lvl1pPr>
          </a:lstStyle>
          <a:p>
            <a:pPr>
              <a:defRPr/>
            </a:pPr>
            <a:fld id="{A357B875-6CD6-D444-AC73-DCE30DF5FF3A}" type="slidenum">
              <a:rPr lang="en-US" altLang="en-US"/>
              <a:pPr>
                <a:defRPr/>
              </a:pPr>
              <a:t>‹#›</a:t>
            </a:fld>
            <a:endParaRPr lang="en-US" altLang="en-US"/>
          </a:p>
        </p:txBody>
      </p:sp>
    </p:spTree>
    <p:extLst>
      <p:ext uri="{BB962C8B-B14F-4D97-AF65-F5344CB8AC3E}">
        <p14:creationId xmlns:p14="http://schemas.microsoft.com/office/powerpoint/2010/main" val="240626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457200"/>
            <a:ext cx="1943100" cy="5638800"/>
          </a:xfrm>
        </p:spPr>
        <p:txBody>
          <a:bodyPr vert="eaVert"/>
          <a:lstStyle/>
          <a:p>
            <a:r>
              <a:rPr lang="en-US"/>
              <a:t>Click to edit Master title style</a:t>
            </a:r>
            <a:endParaRPr lang="tr-TR"/>
          </a:p>
        </p:txBody>
      </p:sp>
      <p:sp>
        <p:nvSpPr>
          <p:cNvPr id="3" name="Vertical Text Placeholder 2"/>
          <p:cNvSpPr>
            <a:spLocks noGrp="1"/>
          </p:cNvSpPr>
          <p:nvPr>
            <p:ph type="body" orient="vert" idx="1"/>
          </p:nvPr>
        </p:nvSpPr>
        <p:spPr>
          <a:xfrm>
            <a:off x="1173163" y="457200"/>
            <a:ext cx="56769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Rectangle 27">
            <a:extLst>
              <a:ext uri="{FF2B5EF4-FFF2-40B4-BE49-F238E27FC236}">
                <a16:creationId xmlns:a16="http://schemas.microsoft.com/office/drawing/2014/main" id="{9DA0898C-25C0-B3C1-CE8E-66B8E031E24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28">
            <a:extLst>
              <a:ext uri="{FF2B5EF4-FFF2-40B4-BE49-F238E27FC236}">
                <a16:creationId xmlns:a16="http://schemas.microsoft.com/office/drawing/2014/main" id="{B4DB7643-BE04-1BB3-C21F-7F6A62CB909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29">
            <a:extLst>
              <a:ext uri="{FF2B5EF4-FFF2-40B4-BE49-F238E27FC236}">
                <a16:creationId xmlns:a16="http://schemas.microsoft.com/office/drawing/2014/main" id="{7D41D763-76CB-0389-8834-13F5C3EE06CE}"/>
              </a:ext>
            </a:extLst>
          </p:cNvPr>
          <p:cNvSpPr>
            <a:spLocks noGrp="1" noChangeArrowheads="1"/>
          </p:cNvSpPr>
          <p:nvPr>
            <p:ph type="sldNum" sz="quarter" idx="12"/>
          </p:nvPr>
        </p:nvSpPr>
        <p:spPr>
          <a:ln/>
        </p:spPr>
        <p:txBody>
          <a:bodyPr/>
          <a:lstStyle>
            <a:lvl1pPr>
              <a:defRPr/>
            </a:lvl1pPr>
          </a:lstStyle>
          <a:p>
            <a:pPr>
              <a:defRPr/>
            </a:pPr>
            <a:fld id="{6CE3052B-705E-4A4A-B1AD-AA1DA692065E}" type="slidenum">
              <a:rPr lang="en-US" altLang="en-US"/>
              <a:pPr>
                <a:defRPr/>
              </a:pPr>
              <a:t>‹#›</a:t>
            </a:fld>
            <a:endParaRPr lang="en-US" altLang="en-US"/>
          </a:p>
        </p:txBody>
      </p:sp>
    </p:spTree>
    <p:extLst>
      <p:ext uri="{BB962C8B-B14F-4D97-AF65-F5344CB8AC3E}">
        <p14:creationId xmlns:p14="http://schemas.microsoft.com/office/powerpoint/2010/main" val="3776682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r-T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Rectangle 27">
            <a:extLst>
              <a:ext uri="{FF2B5EF4-FFF2-40B4-BE49-F238E27FC236}">
                <a16:creationId xmlns:a16="http://schemas.microsoft.com/office/drawing/2014/main" id="{7E5A108A-BCE2-4EE1-BDF0-843FD7E93D5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28">
            <a:extLst>
              <a:ext uri="{FF2B5EF4-FFF2-40B4-BE49-F238E27FC236}">
                <a16:creationId xmlns:a16="http://schemas.microsoft.com/office/drawing/2014/main" id="{EA7903C0-6F77-69FF-F7FD-B0F30156DCA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29">
            <a:extLst>
              <a:ext uri="{FF2B5EF4-FFF2-40B4-BE49-F238E27FC236}">
                <a16:creationId xmlns:a16="http://schemas.microsoft.com/office/drawing/2014/main" id="{DB0878FF-BAE1-AE44-6B4F-E2BBAF6F35E9}"/>
              </a:ext>
            </a:extLst>
          </p:cNvPr>
          <p:cNvSpPr>
            <a:spLocks noGrp="1" noChangeArrowheads="1"/>
          </p:cNvSpPr>
          <p:nvPr>
            <p:ph type="sldNum" sz="quarter" idx="12"/>
          </p:nvPr>
        </p:nvSpPr>
        <p:spPr>
          <a:ln/>
        </p:spPr>
        <p:txBody>
          <a:bodyPr/>
          <a:lstStyle>
            <a:lvl1pPr>
              <a:defRPr/>
            </a:lvl1pPr>
          </a:lstStyle>
          <a:p>
            <a:pPr>
              <a:defRPr/>
            </a:pPr>
            <a:fld id="{1F9CBAD6-B866-B04E-B2F0-5583447FCBDA}" type="slidenum">
              <a:rPr lang="en-US" altLang="en-US"/>
              <a:pPr>
                <a:defRPr/>
              </a:pPr>
              <a:t>‹#›</a:t>
            </a:fld>
            <a:endParaRPr lang="en-US" altLang="en-US"/>
          </a:p>
        </p:txBody>
      </p:sp>
    </p:spTree>
    <p:extLst>
      <p:ext uri="{BB962C8B-B14F-4D97-AF65-F5344CB8AC3E}">
        <p14:creationId xmlns:p14="http://schemas.microsoft.com/office/powerpoint/2010/main" val="907453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tr-T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7">
            <a:extLst>
              <a:ext uri="{FF2B5EF4-FFF2-40B4-BE49-F238E27FC236}">
                <a16:creationId xmlns:a16="http://schemas.microsoft.com/office/drawing/2014/main" id="{01E6CC66-5B2F-6596-4D1D-ED6AF3344E3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28">
            <a:extLst>
              <a:ext uri="{FF2B5EF4-FFF2-40B4-BE49-F238E27FC236}">
                <a16:creationId xmlns:a16="http://schemas.microsoft.com/office/drawing/2014/main" id="{1BA8958E-00D4-72FE-087E-B84191C4D4E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29">
            <a:extLst>
              <a:ext uri="{FF2B5EF4-FFF2-40B4-BE49-F238E27FC236}">
                <a16:creationId xmlns:a16="http://schemas.microsoft.com/office/drawing/2014/main" id="{EC3B9FD4-1203-B6D9-B201-0B707F1CCCD6}"/>
              </a:ext>
            </a:extLst>
          </p:cNvPr>
          <p:cNvSpPr>
            <a:spLocks noGrp="1" noChangeArrowheads="1"/>
          </p:cNvSpPr>
          <p:nvPr>
            <p:ph type="sldNum" sz="quarter" idx="12"/>
          </p:nvPr>
        </p:nvSpPr>
        <p:spPr>
          <a:ln/>
        </p:spPr>
        <p:txBody>
          <a:bodyPr/>
          <a:lstStyle>
            <a:lvl1pPr>
              <a:defRPr/>
            </a:lvl1pPr>
          </a:lstStyle>
          <a:p>
            <a:pPr>
              <a:defRPr/>
            </a:pPr>
            <a:fld id="{BA82947B-6FD9-0449-94A7-AEE6FB91C6F8}" type="slidenum">
              <a:rPr lang="en-US" altLang="en-US"/>
              <a:pPr>
                <a:defRPr/>
              </a:pPr>
              <a:t>‹#›</a:t>
            </a:fld>
            <a:endParaRPr lang="en-US" altLang="en-US"/>
          </a:p>
        </p:txBody>
      </p:sp>
    </p:spTree>
    <p:extLst>
      <p:ext uri="{BB962C8B-B14F-4D97-AF65-F5344CB8AC3E}">
        <p14:creationId xmlns:p14="http://schemas.microsoft.com/office/powerpoint/2010/main" val="1822669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r-TR"/>
          </a:p>
        </p:txBody>
      </p:sp>
      <p:sp>
        <p:nvSpPr>
          <p:cNvPr id="3" name="Content Placeholder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Content Placeholder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Rectangle 27">
            <a:extLst>
              <a:ext uri="{FF2B5EF4-FFF2-40B4-BE49-F238E27FC236}">
                <a16:creationId xmlns:a16="http://schemas.microsoft.com/office/drawing/2014/main" id="{BA3CF0CF-41FB-FC36-C77B-13679159E52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28">
            <a:extLst>
              <a:ext uri="{FF2B5EF4-FFF2-40B4-BE49-F238E27FC236}">
                <a16:creationId xmlns:a16="http://schemas.microsoft.com/office/drawing/2014/main" id="{3204C8E1-A0A5-7FE8-9DA8-746AEBE7293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29">
            <a:extLst>
              <a:ext uri="{FF2B5EF4-FFF2-40B4-BE49-F238E27FC236}">
                <a16:creationId xmlns:a16="http://schemas.microsoft.com/office/drawing/2014/main" id="{E8E5D6E3-8C49-493F-3EEE-4EFF2E9447B2}"/>
              </a:ext>
            </a:extLst>
          </p:cNvPr>
          <p:cNvSpPr>
            <a:spLocks noGrp="1" noChangeArrowheads="1"/>
          </p:cNvSpPr>
          <p:nvPr>
            <p:ph type="sldNum" sz="quarter" idx="12"/>
          </p:nvPr>
        </p:nvSpPr>
        <p:spPr>
          <a:ln/>
        </p:spPr>
        <p:txBody>
          <a:bodyPr/>
          <a:lstStyle>
            <a:lvl1pPr>
              <a:defRPr/>
            </a:lvl1pPr>
          </a:lstStyle>
          <a:p>
            <a:pPr>
              <a:defRPr/>
            </a:pPr>
            <a:fld id="{7990597E-6C7B-204C-8CA0-A797A043994E}" type="slidenum">
              <a:rPr lang="en-US" altLang="en-US"/>
              <a:pPr>
                <a:defRPr/>
              </a:pPr>
              <a:t>‹#›</a:t>
            </a:fld>
            <a:endParaRPr lang="en-US" altLang="en-US"/>
          </a:p>
        </p:txBody>
      </p:sp>
    </p:spTree>
    <p:extLst>
      <p:ext uri="{BB962C8B-B14F-4D97-AF65-F5344CB8AC3E}">
        <p14:creationId xmlns:p14="http://schemas.microsoft.com/office/powerpoint/2010/main" val="2507891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tr-T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7" name="Rectangle 27">
            <a:extLst>
              <a:ext uri="{FF2B5EF4-FFF2-40B4-BE49-F238E27FC236}">
                <a16:creationId xmlns:a16="http://schemas.microsoft.com/office/drawing/2014/main" id="{01B73E58-AEC3-A0E9-C856-4B92E279100B}"/>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28">
            <a:extLst>
              <a:ext uri="{FF2B5EF4-FFF2-40B4-BE49-F238E27FC236}">
                <a16:creationId xmlns:a16="http://schemas.microsoft.com/office/drawing/2014/main" id="{FFCFBC26-18F4-79F0-A378-E0C7321BE4D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29">
            <a:extLst>
              <a:ext uri="{FF2B5EF4-FFF2-40B4-BE49-F238E27FC236}">
                <a16:creationId xmlns:a16="http://schemas.microsoft.com/office/drawing/2014/main" id="{0B3CCC4F-ED83-068D-DCA2-30D8A83D4517}"/>
              </a:ext>
            </a:extLst>
          </p:cNvPr>
          <p:cNvSpPr>
            <a:spLocks noGrp="1" noChangeArrowheads="1"/>
          </p:cNvSpPr>
          <p:nvPr>
            <p:ph type="sldNum" sz="quarter" idx="12"/>
          </p:nvPr>
        </p:nvSpPr>
        <p:spPr>
          <a:ln/>
        </p:spPr>
        <p:txBody>
          <a:bodyPr/>
          <a:lstStyle>
            <a:lvl1pPr>
              <a:defRPr/>
            </a:lvl1pPr>
          </a:lstStyle>
          <a:p>
            <a:pPr>
              <a:defRPr/>
            </a:pPr>
            <a:fld id="{39E51980-B020-E747-8489-C806450F91F4}" type="slidenum">
              <a:rPr lang="en-US" altLang="en-US"/>
              <a:pPr>
                <a:defRPr/>
              </a:pPr>
              <a:t>‹#›</a:t>
            </a:fld>
            <a:endParaRPr lang="en-US" altLang="en-US"/>
          </a:p>
        </p:txBody>
      </p:sp>
    </p:spTree>
    <p:extLst>
      <p:ext uri="{BB962C8B-B14F-4D97-AF65-F5344CB8AC3E}">
        <p14:creationId xmlns:p14="http://schemas.microsoft.com/office/powerpoint/2010/main" val="3575313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r-TR"/>
          </a:p>
        </p:txBody>
      </p:sp>
      <p:sp>
        <p:nvSpPr>
          <p:cNvPr id="3" name="Rectangle 27">
            <a:extLst>
              <a:ext uri="{FF2B5EF4-FFF2-40B4-BE49-F238E27FC236}">
                <a16:creationId xmlns:a16="http://schemas.microsoft.com/office/drawing/2014/main" id="{A8AF8A02-9A4E-435A-9E22-96C96DBE1C41}"/>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28">
            <a:extLst>
              <a:ext uri="{FF2B5EF4-FFF2-40B4-BE49-F238E27FC236}">
                <a16:creationId xmlns:a16="http://schemas.microsoft.com/office/drawing/2014/main" id="{BC3411BC-2057-F073-B406-608365C8F04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29">
            <a:extLst>
              <a:ext uri="{FF2B5EF4-FFF2-40B4-BE49-F238E27FC236}">
                <a16:creationId xmlns:a16="http://schemas.microsoft.com/office/drawing/2014/main" id="{86EEAEFA-492E-E92F-097E-4B89DC69FDFC}"/>
              </a:ext>
            </a:extLst>
          </p:cNvPr>
          <p:cNvSpPr>
            <a:spLocks noGrp="1" noChangeArrowheads="1"/>
          </p:cNvSpPr>
          <p:nvPr>
            <p:ph type="sldNum" sz="quarter" idx="12"/>
          </p:nvPr>
        </p:nvSpPr>
        <p:spPr>
          <a:ln/>
        </p:spPr>
        <p:txBody>
          <a:bodyPr/>
          <a:lstStyle>
            <a:lvl1pPr>
              <a:defRPr/>
            </a:lvl1pPr>
          </a:lstStyle>
          <a:p>
            <a:pPr>
              <a:defRPr/>
            </a:pPr>
            <a:fld id="{A1D76509-B6A4-4A41-AB48-2E51670778D7}" type="slidenum">
              <a:rPr lang="en-US" altLang="en-US"/>
              <a:pPr>
                <a:defRPr/>
              </a:pPr>
              <a:t>‹#›</a:t>
            </a:fld>
            <a:endParaRPr lang="en-US" altLang="en-US"/>
          </a:p>
        </p:txBody>
      </p:sp>
    </p:spTree>
    <p:extLst>
      <p:ext uri="{BB962C8B-B14F-4D97-AF65-F5344CB8AC3E}">
        <p14:creationId xmlns:p14="http://schemas.microsoft.com/office/powerpoint/2010/main" val="2328503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7">
            <a:extLst>
              <a:ext uri="{FF2B5EF4-FFF2-40B4-BE49-F238E27FC236}">
                <a16:creationId xmlns:a16="http://schemas.microsoft.com/office/drawing/2014/main" id="{DC04101C-9FD5-82A5-B2C9-668AEC484E45}"/>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28">
            <a:extLst>
              <a:ext uri="{FF2B5EF4-FFF2-40B4-BE49-F238E27FC236}">
                <a16:creationId xmlns:a16="http://schemas.microsoft.com/office/drawing/2014/main" id="{12A28859-FBED-62DE-A816-F079B226D99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29">
            <a:extLst>
              <a:ext uri="{FF2B5EF4-FFF2-40B4-BE49-F238E27FC236}">
                <a16:creationId xmlns:a16="http://schemas.microsoft.com/office/drawing/2014/main" id="{B83E905B-7907-3ADF-0A46-CB59ED87A567}"/>
              </a:ext>
            </a:extLst>
          </p:cNvPr>
          <p:cNvSpPr>
            <a:spLocks noGrp="1" noChangeArrowheads="1"/>
          </p:cNvSpPr>
          <p:nvPr>
            <p:ph type="sldNum" sz="quarter" idx="12"/>
          </p:nvPr>
        </p:nvSpPr>
        <p:spPr>
          <a:ln/>
        </p:spPr>
        <p:txBody>
          <a:bodyPr/>
          <a:lstStyle>
            <a:lvl1pPr>
              <a:defRPr/>
            </a:lvl1pPr>
          </a:lstStyle>
          <a:p>
            <a:pPr>
              <a:defRPr/>
            </a:pPr>
            <a:fld id="{FCB1CE63-F487-DF4B-8167-9C3A17E4264D}" type="slidenum">
              <a:rPr lang="en-US" altLang="en-US"/>
              <a:pPr>
                <a:defRPr/>
              </a:pPr>
              <a:t>‹#›</a:t>
            </a:fld>
            <a:endParaRPr lang="en-US" altLang="en-US"/>
          </a:p>
        </p:txBody>
      </p:sp>
    </p:spTree>
    <p:extLst>
      <p:ext uri="{BB962C8B-B14F-4D97-AF65-F5344CB8AC3E}">
        <p14:creationId xmlns:p14="http://schemas.microsoft.com/office/powerpoint/2010/main" val="1612128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tr-T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7">
            <a:extLst>
              <a:ext uri="{FF2B5EF4-FFF2-40B4-BE49-F238E27FC236}">
                <a16:creationId xmlns:a16="http://schemas.microsoft.com/office/drawing/2014/main" id="{3CFEF0F6-50E1-4C05-CCF8-B47C0C7754E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28">
            <a:extLst>
              <a:ext uri="{FF2B5EF4-FFF2-40B4-BE49-F238E27FC236}">
                <a16:creationId xmlns:a16="http://schemas.microsoft.com/office/drawing/2014/main" id="{AF3EF894-3343-C6A2-4EBA-0429363170D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29">
            <a:extLst>
              <a:ext uri="{FF2B5EF4-FFF2-40B4-BE49-F238E27FC236}">
                <a16:creationId xmlns:a16="http://schemas.microsoft.com/office/drawing/2014/main" id="{5D0B91A4-2ED6-E417-3607-542A2AC4B124}"/>
              </a:ext>
            </a:extLst>
          </p:cNvPr>
          <p:cNvSpPr>
            <a:spLocks noGrp="1" noChangeArrowheads="1"/>
          </p:cNvSpPr>
          <p:nvPr>
            <p:ph type="sldNum" sz="quarter" idx="12"/>
          </p:nvPr>
        </p:nvSpPr>
        <p:spPr>
          <a:ln/>
        </p:spPr>
        <p:txBody>
          <a:bodyPr/>
          <a:lstStyle>
            <a:lvl1pPr>
              <a:defRPr/>
            </a:lvl1pPr>
          </a:lstStyle>
          <a:p>
            <a:pPr>
              <a:defRPr/>
            </a:pPr>
            <a:fld id="{B88C8E83-0A2F-564A-9695-43A43FF5FA7A}" type="slidenum">
              <a:rPr lang="en-US" altLang="en-US"/>
              <a:pPr>
                <a:defRPr/>
              </a:pPr>
              <a:t>‹#›</a:t>
            </a:fld>
            <a:endParaRPr lang="en-US" altLang="en-US"/>
          </a:p>
        </p:txBody>
      </p:sp>
    </p:spTree>
    <p:extLst>
      <p:ext uri="{BB962C8B-B14F-4D97-AF65-F5344CB8AC3E}">
        <p14:creationId xmlns:p14="http://schemas.microsoft.com/office/powerpoint/2010/main" val="865201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7">
            <a:extLst>
              <a:ext uri="{FF2B5EF4-FFF2-40B4-BE49-F238E27FC236}">
                <a16:creationId xmlns:a16="http://schemas.microsoft.com/office/drawing/2014/main" id="{A9C4F1F3-BB41-B3F0-D0DF-7E742F8EDBC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28">
            <a:extLst>
              <a:ext uri="{FF2B5EF4-FFF2-40B4-BE49-F238E27FC236}">
                <a16:creationId xmlns:a16="http://schemas.microsoft.com/office/drawing/2014/main" id="{F83985E2-A152-96FE-4448-EF93CE5F233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29">
            <a:extLst>
              <a:ext uri="{FF2B5EF4-FFF2-40B4-BE49-F238E27FC236}">
                <a16:creationId xmlns:a16="http://schemas.microsoft.com/office/drawing/2014/main" id="{7D2F5AC2-86EA-DD72-C90B-F97AB2666D71}"/>
              </a:ext>
            </a:extLst>
          </p:cNvPr>
          <p:cNvSpPr>
            <a:spLocks noGrp="1" noChangeArrowheads="1"/>
          </p:cNvSpPr>
          <p:nvPr>
            <p:ph type="sldNum" sz="quarter" idx="12"/>
          </p:nvPr>
        </p:nvSpPr>
        <p:spPr>
          <a:ln/>
        </p:spPr>
        <p:txBody>
          <a:bodyPr/>
          <a:lstStyle>
            <a:lvl1pPr>
              <a:defRPr/>
            </a:lvl1pPr>
          </a:lstStyle>
          <a:p>
            <a:pPr>
              <a:defRPr/>
            </a:pPr>
            <a:fld id="{BAB8A357-DCA3-DC4C-AA8A-89C2CBCF582E}" type="slidenum">
              <a:rPr lang="en-US" altLang="en-US"/>
              <a:pPr>
                <a:defRPr/>
              </a:pPr>
              <a:t>‹#›</a:t>
            </a:fld>
            <a:endParaRPr lang="en-US" altLang="en-US"/>
          </a:p>
        </p:txBody>
      </p:sp>
    </p:spTree>
    <p:extLst>
      <p:ext uri="{BB962C8B-B14F-4D97-AF65-F5344CB8AC3E}">
        <p14:creationId xmlns:p14="http://schemas.microsoft.com/office/powerpoint/2010/main" val="1962125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EA5CC416-DE71-C570-D3B7-FD684A2EA15E}"/>
              </a:ext>
            </a:extLst>
          </p:cNvPr>
          <p:cNvGrpSpPr>
            <a:grpSpLocks/>
          </p:cNvGrpSpPr>
          <p:nvPr/>
        </p:nvGrpSpPr>
        <p:grpSpPr bwMode="auto">
          <a:xfrm>
            <a:off x="0" y="-4763"/>
            <a:ext cx="457200" cy="6858001"/>
            <a:chOff x="0" y="-3"/>
            <a:chExt cx="670" cy="4320"/>
          </a:xfrm>
        </p:grpSpPr>
        <p:grpSp>
          <p:nvGrpSpPr>
            <p:cNvPr id="1032" name="Group 3">
              <a:extLst>
                <a:ext uri="{FF2B5EF4-FFF2-40B4-BE49-F238E27FC236}">
                  <a16:creationId xmlns:a16="http://schemas.microsoft.com/office/drawing/2014/main" id="{08BD254D-B5A9-B8AB-E2B7-3BAD2036055F}"/>
                </a:ext>
              </a:extLst>
            </p:cNvPr>
            <p:cNvGrpSpPr>
              <a:grpSpLocks/>
            </p:cNvGrpSpPr>
            <p:nvPr/>
          </p:nvGrpSpPr>
          <p:grpSpPr bwMode="auto">
            <a:xfrm rot="16200000" flipH="1">
              <a:off x="-1815" y="1838"/>
              <a:ext cx="4320" cy="638"/>
              <a:chOff x="-2" y="1562"/>
              <a:chExt cx="5762" cy="638"/>
            </a:xfrm>
          </p:grpSpPr>
          <p:sp>
            <p:nvSpPr>
              <p:cNvPr id="1035" name="Freeform 4">
                <a:extLst>
                  <a:ext uri="{FF2B5EF4-FFF2-40B4-BE49-F238E27FC236}">
                    <a16:creationId xmlns:a16="http://schemas.microsoft.com/office/drawing/2014/main" id="{C6ED71FF-4DF4-02AF-9BC8-C2963A4C48C0}"/>
                  </a:ext>
                </a:extLst>
              </p:cNvPr>
              <p:cNvSpPr>
                <a:spLocks/>
              </p:cNvSpPr>
              <p:nvPr/>
            </p:nvSpPr>
            <p:spPr bwMode="ltGray">
              <a:xfrm rot="-5400000">
                <a:off x="2553" y="-992"/>
                <a:ext cx="623" cy="5745"/>
              </a:xfrm>
              <a:custGeom>
                <a:avLst/>
                <a:gdLst>
                  <a:gd name="T0" fmla="*/ 0 w 1000"/>
                  <a:gd name="T1" fmla="*/ 0 h 720"/>
                  <a:gd name="T2" fmla="*/ 0 w 1000"/>
                  <a:gd name="T3" fmla="*/ 2147483646 h 720"/>
                  <a:gd name="T4" fmla="*/ 23 w 1000"/>
                  <a:gd name="T5" fmla="*/ 2147483646 h 720"/>
                  <a:gd name="T6" fmla="*/ 23 w 1000"/>
                  <a:gd name="T7" fmla="*/ 0 h 720"/>
                  <a:gd name="T8" fmla="*/ 0 w 1000"/>
                  <a:gd name="T9" fmla="*/ 0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0" h="720">
                    <a:moveTo>
                      <a:pt x="0" y="0"/>
                    </a:moveTo>
                    <a:lnTo>
                      <a:pt x="0" y="720"/>
                    </a:lnTo>
                    <a:lnTo>
                      <a:pt x="1000" y="720"/>
                    </a:lnTo>
                    <a:lnTo>
                      <a:pt x="100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36" name="Freeform 5">
                <a:extLst>
                  <a:ext uri="{FF2B5EF4-FFF2-40B4-BE49-F238E27FC236}">
                    <a16:creationId xmlns:a16="http://schemas.microsoft.com/office/drawing/2014/main" id="{CD22460C-4C5E-6AB5-3BAB-019F942B445C}"/>
                  </a:ext>
                </a:extLst>
              </p:cNvPr>
              <p:cNvSpPr>
                <a:spLocks/>
              </p:cNvSpPr>
              <p:nvPr/>
            </p:nvSpPr>
            <p:spPr bwMode="ltGray">
              <a:xfrm rot="-5400000">
                <a:off x="1323" y="1670"/>
                <a:ext cx="623" cy="421"/>
              </a:xfrm>
              <a:custGeom>
                <a:avLst/>
                <a:gdLst>
                  <a:gd name="T0" fmla="*/ 0 w 624"/>
                  <a:gd name="T1" fmla="*/ 0 h 317"/>
                  <a:gd name="T2" fmla="*/ 0 w 624"/>
                  <a:gd name="T3" fmla="*/ 2628 h 317"/>
                  <a:gd name="T4" fmla="*/ 616 w 624"/>
                  <a:gd name="T5" fmla="*/ 2628 h 317"/>
                  <a:gd name="T6" fmla="*/ 616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37" name="Freeform 6">
                <a:extLst>
                  <a:ext uri="{FF2B5EF4-FFF2-40B4-BE49-F238E27FC236}">
                    <a16:creationId xmlns:a16="http://schemas.microsoft.com/office/drawing/2014/main" id="{1DA20DEA-58DB-1F76-5D19-5F71EF8CB0D2}"/>
                  </a:ext>
                </a:extLst>
              </p:cNvPr>
              <p:cNvSpPr>
                <a:spLocks/>
              </p:cNvSpPr>
              <p:nvPr/>
            </p:nvSpPr>
            <p:spPr bwMode="ltGray">
              <a:xfrm rot="-5400000">
                <a:off x="980" y="1667"/>
                <a:ext cx="621" cy="424"/>
              </a:xfrm>
              <a:custGeom>
                <a:avLst/>
                <a:gdLst>
                  <a:gd name="T0" fmla="*/ 0 w 624"/>
                  <a:gd name="T1" fmla="*/ 0 h 317"/>
                  <a:gd name="T2" fmla="*/ 0 w 624"/>
                  <a:gd name="T3" fmla="*/ 2787 h 317"/>
                  <a:gd name="T4" fmla="*/ 600 w 624"/>
                  <a:gd name="T5" fmla="*/ 2787 h 317"/>
                  <a:gd name="T6" fmla="*/ 600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38" name="Freeform 7">
                <a:extLst>
                  <a:ext uri="{FF2B5EF4-FFF2-40B4-BE49-F238E27FC236}">
                    <a16:creationId xmlns:a16="http://schemas.microsoft.com/office/drawing/2014/main" id="{D7590272-68BC-DDE5-5A73-B1FA11E53C87}"/>
                  </a:ext>
                </a:extLst>
              </p:cNvPr>
              <p:cNvSpPr>
                <a:spLocks/>
              </p:cNvSpPr>
              <p:nvPr/>
            </p:nvSpPr>
            <p:spPr bwMode="ltGray">
              <a:xfrm rot="-5400000">
                <a:off x="-59" y="1751"/>
                <a:ext cx="621" cy="256"/>
              </a:xfrm>
              <a:custGeom>
                <a:avLst/>
                <a:gdLst>
                  <a:gd name="T0" fmla="*/ 0 w 624"/>
                  <a:gd name="T1" fmla="*/ 3 h 370"/>
                  <a:gd name="T2" fmla="*/ 0 w 624"/>
                  <a:gd name="T3" fmla="*/ 17 h 370"/>
                  <a:gd name="T4" fmla="*/ 600 w 624"/>
                  <a:gd name="T5" fmla="*/ 17 h 370"/>
                  <a:gd name="T6" fmla="*/ 600 w 624"/>
                  <a:gd name="T7" fmla="*/ 3 h 370"/>
                  <a:gd name="T8" fmla="*/ 368 w 624"/>
                  <a:gd name="T9" fmla="*/ 1 h 370"/>
                  <a:gd name="T10" fmla="*/ 0 w 624"/>
                  <a:gd name="T11" fmla="*/ 3 h 3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39" name="Freeform 8">
                <a:extLst>
                  <a:ext uri="{FF2B5EF4-FFF2-40B4-BE49-F238E27FC236}">
                    <a16:creationId xmlns:a16="http://schemas.microsoft.com/office/drawing/2014/main" id="{AEB5F4A7-D9D7-5A02-06AC-A3FEA1A2673A}"/>
                  </a:ext>
                </a:extLst>
              </p:cNvPr>
              <p:cNvSpPr>
                <a:spLocks/>
              </p:cNvSpPr>
              <p:nvPr/>
            </p:nvSpPr>
            <p:spPr bwMode="ltGray">
              <a:xfrm rot="-5400000">
                <a:off x="664" y="1734"/>
                <a:ext cx="623" cy="293"/>
              </a:xfrm>
              <a:custGeom>
                <a:avLst/>
                <a:gdLst>
                  <a:gd name="T0" fmla="*/ 0 w 624"/>
                  <a:gd name="T1" fmla="*/ 0 h 317"/>
                  <a:gd name="T2" fmla="*/ 0 w 624"/>
                  <a:gd name="T3" fmla="*/ 144 h 317"/>
                  <a:gd name="T4" fmla="*/ 616 w 624"/>
                  <a:gd name="T5" fmla="*/ 144 h 317"/>
                  <a:gd name="T6" fmla="*/ 616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0" name="Freeform 9">
                <a:extLst>
                  <a:ext uri="{FF2B5EF4-FFF2-40B4-BE49-F238E27FC236}">
                    <a16:creationId xmlns:a16="http://schemas.microsoft.com/office/drawing/2014/main" id="{0D8870CA-1F5D-4F25-E9F2-8F115C686121}"/>
                  </a:ext>
                </a:extLst>
              </p:cNvPr>
              <p:cNvSpPr>
                <a:spLocks/>
              </p:cNvSpPr>
              <p:nvPr/>
            </p:nvSpPr>
            <p:spPr bwMode="ltGray">
              <a:xfrm rot="-5400000">
                <a:off x="443" y="1699"/>
                <a:ext cx="623" cy="363"/>
              </a:xfrm>
              <a:custGeom>
                <a:avLst/>
                <a:gdLst>
                  <a:gd name="T0" fmla="*/ 0 w 624"/>
                  <a:gd name="T1" fmla="*/ 0 h 272"/>
                  <a:gd name="T2" fmla="*/ 0 w 624"/>
                  <a:gd name="T3" fmla="*/ 2735 h 272"/>
                  <a:gd name="T4" fmla="*/ 240 w 624"/>
                  <a:gd name="T5" fmla="*/ 2416 h 272"/>
                  <a:gd name="T6" fmla="*/ 616 w 624"/>
                  <a:gd name="T7" fmla="*/ 2735 h 272"/>
                  <a:gd name="T8" fmla="*/ 616 w 624"/>
                  <a:gd name="T9" fmla="*/ 0 h 272"/>
                  <a:gd name="T10" fmla="*/ 0 w 624"/>
                  <a:gd name="T11" fmla="*/ 0 h 2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1" name="Freeform 10">
                <a:extLst>
                  <a:ext uri="{FF2B5EF4-FFF2-40B4-BE49-F238E27FC236}">
                    <a16:creationId xmlns:a16="http://schemas.microsoft.com/office/drawing/2014/main" id="{C917D1EF-8774-6AC7-041A-4048BE89D09C}"/>
                  </a:ext>
                </a:extLst>
              </p:cNvPr>
              <p:cNvSpPr>
                <a:spLocks/>
              </p:cNvSpPr>
              <p:nvPr/>
            </p:nvSpPr>
            <p:spPr bwMode="ltGray">
              <a:xfrm rot="-5400000">
                <a:off x="152" y="1726"/>
                <a:ext cx="630" cy="316"/>
              </a:xfrm>
              <a:custGeom>
                <a:avLst/>
                <a:gdLst>
                  <a:gd name="T0" fmla="*/ 8 w 632"/>
                  <a:gd name="T1" fmla="*/ 15 h 362"/>
                  <a:gd name="T2" fmla="*/ 8 w 632"/>
                  <a:gd name="T3" fmla="*/ 107 h 362"/>
                  <a:gd name="T4" fmla="*/ 240 w 632"/>
                  <a:gd name="T5" fmla="*/ 107 h 362"/>
                  <a:gd name="T6" fmla="*/ 616 w 632"/>
                  <a:gd name="T7" fmla="*/ 107 h 362"/>
                  <a:gd name="T8" fmla="*/ 616 w 632"/>
                  <a:gd name="T9" fmla="*/ 15 h 362"/>
                  <a:gd name="T10" fmla="*/ 104 w 632"/>
                  <a:gd name="T11" fmla="*/ 15 h 362"/>
                  <a:gd name="T12" fmla="*/ 8 w 632"/>
                  <a:gd name="T13" fmla="*/ 15 h 3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2" name="Freeform 11">
                <a:extLst>
                  <a:ext uri="{FF2B5EF4-FFF2-40B4-BE49-F238E27FC236}">
                    <a16:creationId xmlns:a16="http://schemas.microsoft.com/office/drawing/2014/main" id="{9C058E3B-EFBD-F7ED-E160-19E9A05D78C4}"/>
                  </a:ext>
                </a:extLst>
              </p:cNvPr>
              <p:cNvSpPr>
                <a:spLocks/>
              </p:cNvSpPr>
              <p:nvPr/>
            </p:nvSpPr>
            <p:spPr bwMode="ltGray">
              <a:xfrm rot="-5400000">
                <a:off x="3204" y="1642"/>
                <a:ext cx="619" cy="420"/>
              </a:xfrm>
              <a:custGeom>
                <a:avLst/>
                <a:gdLst>
                  <a:gd name="T0" fmla="*/ 0 w 624"/>
                  <a:gd name="T1" fmla="*/ 0 h 317"/>
                  <a:gd name="T2" fmla="*/ 0 w 624"/>
                  <a:gd name="T3" fmla="*/ 2578 h 317"/>
                  <a:gd name="T4" fmla="*/ 584 w 624"/>
                  <a:gd name="T5" fmla="*/ 2578 h 317"/>
                  <a:gd name="T6" fmla="*/ 58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3" name="Freeform 12">
                <a:extLst>
                  <a:ext uri="{FF2B5EF4-FFF2-40B4-BE49-F238E27FC236}">
                    <a16:creationId xmlns:a16="http://schemas.microsoft.com/office/drawing/2014/main" id="{59BA3124-CF62-6B81-0D8F-E64D841EE7C7}"/>
                  </a:ext>
                </a:extLst>
              </p:cNvPr>
              <p:cNvSpPr>
                <a:spLocks/>
              </p:cNvSpPr>
              <p:nvPr/>
            </p:nvSpPr>
            <p:spPr bwMode="ltGray">
              <a:xfrm rot="-5400000">
                <a:off x="2868" y="1653"/>
                <a:ext cx="619" cy="421"/>
              </a:xfrm>
              <a:custGeom>
                <a:avLst/>
                <a:gdLst>
                  <a:gd name="T0" fmla="*/ 0 w 624"/>
                  <a:gd name="T1" fmla="*/ 0 h 317"/>
                  <a:gd name="T2" fmla="*/ 0 w 624"/>
                  <a:gd name="T3" fmla="*/ 2628 h 317"/>
                  <a:gd name="T4" fmla="*/ 584 w 624"/>
                  <a:gd name="T5" fmla="*/ 2628 h 317"/>
                  <a:gd name="T6" fmla="*/ 58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4" name="Freeform 13">
                <a:extLst>
                  <a:ext uri="{FF2B5EF4-FFF2-40B4-BE49-F238E27FC236}">
                    <a16:creationId xmlns:a16="http://schemas.microsoft.com/office/drawing/2014/main" id="{F64712AD-307A-A723-3840-1BF361F23ABC}"/>
                  </a:ext>
                </a:extLst>
              </p:cNvPr>
              <p:cNvSpPr>
                <a:spLocks/>
              </p:cNvSpPr>
              <p:nvPr/>
            </p:nvSpPr>
            <p:spPr bwMode="ltGray">
              <a:xfrm rot="-5400000">
                <a:off x="1833" y="1742"/>
                <a:ext cx="616" cy="256"/>
              </a:xfrm>
              <a:custGeom>
                <a:avLst/>
                <a:gdLst>
                  <a:gd name="T0" fmla="*/ 0 w 624"/>
                  <a:gd name="T1" fmla="*/ 3 h 370"/>
                  <a:gd name="T2" fmla="*/ 0 w 624"/>
                  <a:gd name="T3" fmla="*/ 17 h 370"/>
                  <a:gd name="T4" fmla="*/ 563 w 624"/>
                  <a:gd name="T5" fmla="*/ 17 h 370"/>
                  <a:gd name="T6" fmla="*/ 563 w 624"/>
                  <a:gd name="T7" fmla="*/ 3 h 370"/>
                  <a:gd name="T8" fmla="*/ 345 w 624"/>
                  <a:gd name="T9" fmla="*/ 1 h 370"/>
                  <a:gd name="T10" fmla="*/ 0 w 624"/>
                  <a:gd name="T11" fmla="*/ 3 h 3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5" name="Freeform 14">
                <a:extLst>
                  <a:ext uri="{FF2B5EF4-FFF2-40B4-BE49-F238E27FC236}">
                    <a16:creationId xmlns:a16="http://schemas.microsoft.com/office/drawing/2014/main" id="{1A08222E-480B-639E-3680-DB4D162F3D94}"/>
                  </a:ext>
                </a:extLst>
              </p:cNvPr>
              <p:cNvSpPr>
                <a:spLocks/>
              </p:cNvSpPr>
              <p:nvPr/>
            </p:nvSpPr>
            <p:spPr bwMode="ltGray">
              <a:xfrm rot="-5400000">
                <a:off x="2549" y="1725"/>
                <a:ext cx="619" cy="292"/>
              </a:xfrm>
              <a:custGeom>
                <a:avLst/>
                <a:gdLst>
                  <a:gd name="T0" fmla="*/ 0 w 624"/>
                  <a:gd name="T1" fmla="*/ 0 h 317"/>
                  <a:gd name="T2" fmla="*/ 0 w 624"/>
                  <a:gd name="T3" fmla="*/ 142 h 317"/>
                  <a:gd name="T4" fmla="*/ 584 w 624"/>
                  <a:gd name="T5" fmla="*/ 142 h 317"/>
                  <a:gd name="T6" fmla="*/ 58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6" name="Freeform 15">
                <a:extLst>
                  <a:ext uri="{FF2B5EF4-FFF2-40B4-BE49-F238E27FC236}">
                    <a16:creationId xmlns:a16="http://schemas.microsoft.com/office/drawing/2014/main" id="{4A5747F8-BE98-8597-C706-46646C7B676E}"/>
                  </a:ext>
                </a:extLst>
              </p:cNvPr>
              <p:cNvSpPr>
                <a:spLocks/>
              </p:cNvSpPr>
              <p:nvPr/>
            </p:nvSpPr>
            <p:spPr bwMode="ltGray">
              <a:xfrm rot="-5400000">
                <a:off x="2333" y="1690"/>
                <a:ext cx="616" cy="360"/>
              </a:xfrm>
              <a:custGeom>
                <a:avLst/>
                <a:gdLst>
                  <a:gd name="T0" fmla="*/ 0 w 624"/>
                  <a:gd name="T1" fmla="*/ 0 h 272"/>
                  <a:gd name="T2" fmla="*/ 0 w 624"/>
                  <a:gd name="T3" fmla="*/ 2560 h 272"/>
                  <a:gd name="T4" fmla="*/ 216 w 624"/>
                  <a:gd name="T5" fmla="*/ 2259 h 272"/>
                  <a:gd name="T6" fmla="*/ 563 w 624"/>
                  <a:gd name="T7" fmla="*/ 2560 h 272"/>
                  <a:gd name="T8" fmla="*/ 563 w 624"/>
                  <a:gd name="T9" fmla="*/ 0 h 272"/>
                  <a:gd name="T10" fmla="*/ 0 w 624"/>
                  <a:gd name="T11" fmla="*/ 0 h 2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7" name="Freeform 16">
                <a:extLst>
                  <a:ext uri="{FF2B5EF4-FFF2-40B4-BE49-F238E27FC236}">
                    <a16:creationId xmlns:a16="http://schemas.microsoft.com/office/drawing/2014/main" id="{9E6F5142-592B-3D2F-A9BB-E4EF784A2841}"/>
                  </a:ext>
                </a:extLst>
              </p:cNvPr>
              <p:cNvSpPr>
                <a:spLocks/>
              </p:cNvSpPr>
              <p:nvPr/>
            </p:nvSpPr>
            <p:spPr bwMode="ltGray">
              <a:xfrm rot="-5400000">
                <a:off x="2040" y="1719"/>
                <a:ext cx="630" cy="316"/>
              </a:xfrm>
              <a:custGeom>
                <a:avLst/>
                <a:gdLst>
                  <a:gd name="T0" fmla="*/ 8 w 632"/>
                  <a:gd name="T1" fmla="*/ 15 h 362"/>
                  <a:gd name="T2" fmla="*/ 8 w 632"/>
                  <a:gd name="T3" fmla="*/ 107 h 362"/>
                  <a:gd name="T4" fmla="*/ 240 w 632"/>
                  <a:gd name="T5" fmla="*/ 107 h 362"/>
                  <a:gd name="T6" fmla="*/ 616 w 632"/>
                  <a:gd name="T7" fmla="*/ 107 h 362"/>
                  <a:gd name="T8" fmla="*/ 616 w 632"/>
                  <a:gd name="T9" fmla="*/ 15 h 362"/>
                  <a:gd name="T10" fmla="*/ 104 w 632"/>
                  <a:gd name="T11" fmla="*/ 15 h 362"/>
                  <a:gd name="T12" fmla="*/ 8 w 632"/>
                  <a:gd name="T13" fmla="*/ 15 h 3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8" name="Freeform 17">
                <a:extLst>
                  <a:ext uri="{FF2B5EF4-FFF2-40B4-BE49-F238E27FC236}">
                    <a16:creationId xmlns:a16="http://schemas.microsoft.com/office/drawing/2014/main" id="{60E8E6CD-E05D-07A9-B7E7-381E840A332F}"/>
                  </a:ext>
                </a:extLst>
              </p:cNvPr>
              <p:cNvSpPr>
                <a:spLocks/>
              </p:cNvSpPr>
              <p:nvPr/>
            </p:nvSpPr>
            <p:spPr bwMode="ltGray">
              <a:xfrm rot="-5400000">
                <a:off x="4075" y="1651"/>
                <a:ext cx="619" cy="421"/>
              </a:xfrm>
              <a:custGeom>
                <a:avLst/>
                <a:gdLst>
                  <a:gd name="T0" fmla="*/ 0 w 624"/>
                  <a:gd name="T1" fmla="*/ 0 h 317"/>
                  <a:gd name="T2" fmla="*/ 0 w 624"/>
                  <a:gd name="T3" fmla="*/ 2628 h 317"/>
                  <a:gd name="T4" fmla="*/ 584 w 624"/>
                  <a:gd name="T5" fmla="*/ 2628 h 317"/>
                  <a:gd name="T6" fmla="*/ 58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49" name="Freeform 18">
                <a:extLst>
                  <a:ext uri="{FF2B5EF4-FFF2-40B4-BE49-F238E27FC236}">
                    <a16:creationId xmlns:a16="http://schemas.microsoft.com/office/drawing/2014/main" id="{21C078CB-18A8-9F3C-361F-26CB3B0E9E7B}"/>
                  </a:ext>
                </a:extLst>
              </p:cNvPr>
              <p:cNvSpPr>
                <a:spLocks/>
              </p:cNvSpPr>
              <p:nvPr/>
            </p:nvSpPr>
            <p:spPr bwMode="ltGray">
              <a:xfrm rot="-5400000">
                <a:off x="3731" y="1653"/>
                <a:ext cx="619" cy="423"/>
              </a:xfrm>
              <a:custGeom>
                <a:avLst/>
                <a:gdLst>
                  <a:gd name="T0" fmla="*/ 0 w 624"/>
                  <a:gd name="T1" fmla="*/ 0 h 317"/>
                  <a:gd name="T2" fmla="*/ 0 w 624"/>
                  <a:gd name="T3" fmla="*/ 2733 h 317"/>
                  <a:gd name="T4" fmla="*/ 584 w 624"/>
                  <a:gd name="T5" fmla="*/ 2733 h 317"/>
                  <a:gd name="T6" fmla="*/ 584 w 624"/>
                  <a:gd name="T7" fmla="*/ 0 h 317"/>
                  <a:gd name="T8" fmla="*/ 0 w 62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50" name="Freeform 19">
                <a:extLst>
                  <a:ext uri="{FF2B5EF4-FFF2-40B4-BE49-F238E27FC236}">
                    <a16:creationId xmlns:a16="http://schemas.microsoft.com/office/drawing/2014/main" id="{630F59BE-84B1-81B7-A0A5-2E90B5A7DDB2}"/>
                  </a:ext>
                </a:extLst>
              </p:cNvPr>
              <p:cNvSpPr>
                <a:spLocks/>
              </p:cNvSpPr>
              <p:nvPr/>
            </p:nvSpPr>
            <p:spPr bwMode="ltGray">
              <a:xfrm rot="-5400000">
                <a:off x="4578" y="1730"/>
                <a:ext cx="619" cy="255"/>
              </a:xfrm>
              <a:custGeom>
                <a:avLst/>
                <a:gdLst>
                  <a:gd name="T0" fmla="*/ 0 w 624"/>
                  <a:gd name="T1" fmla="*/ 3 h 370"/>
                  <a:gd name="T2" fmla="*/ 0 w 624"/>
                  <a:gd name="T3" fmla="*/ 16 h 370"/>
                  <a:gd name="T4" fmla="*/ 584 w 624"/>
                  <a:gd name="T5" fmla="*/ 16 h 370"/>
                  <a:gd name="T6" fmla="*/ 584 w 624"/>
                  <a:gd name="T7" fmla="*/ 3 h 370"/>
                  <a:gd name="T8" fmla="*/ 360 w 624"/>
                  <a:gd name="T9" fmla="*/ 1 h 370"/>
                  <a:gd name="T10" fmla="*/ 0 w 624"/>
                  <a:gd name="T11" fmla="*/ 3 h 3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51" name="Freeform 20">
                <a:extLst>
                  <a:ext uri="{FF2B5EF4-FFF2-40B4-BE49-F238E27FC236}">
                    <a16:creationId xmlns:a16="http://schemas.microsoft.com/office/drawing/2014/main" id="{46FB1770-A450-45B0-C8D9-8B1DEEF951D9}"/>
                  </a:ext>
                </a:extLst>
              </p:cNvPr>
              <p:cNvSpPr>
                <a:spLocks/>
              </p:cNvSpPr>
              <p:nvPr/>
            </p:nvSpPr>
            <p:spPr bwMode="ltGray">
              <a:xfrm>
                <a:off x="5467" y="1548"/>
                <a:ext cx="291" cy="619"/>
              </a:xfrm>
              <a:custGeom>
                <a:avLst/>
                <a:gdLst>
                  <a:gd name="T0" fmla="*/ 0 w 291"/>
                  <a:gd name="T1" fmla="*/ 576 h 625"/>
                  <a:gd name="T2" fmla="*/ 291 w 291"/>
                  <a:gd name="T3" fmla="*/ 577 h 625"/>
                  <a:gd name="T4" fmla="*/ 291 w 291"/>
                  <a:gd name="T5" fmla="*/ 6 h 625"/>
                  <a:gd name="T6" fmla="*/ 0 w 291"/>
                  <a:gd name="T7" fmla="*/ 0 h 625"/>
                  <a:gd name="T8" fmla="*/ 0 w 291"/>
                  <a:gd name="T9" fmla="*/ 576 h 6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52" name="Freeform 21">
                <a:extLst>
                  <a:ext uri="{FF2B5EF4-FFF2-40B4-BE49-F238E27FC236}">
                    <a16:creationId xmlns:a16="http://schemas.microsoft.com/office/drawing/2014/main" id="{03CD106B-BAE2-9E9D-2263-CF6BCD1DD590}"/>
                  </a:ext>
                </a:extLst>
              </p:cNvPr>
              <p:cNvSpPr>
                <a:spLocks/>
              </p:cNvSpPr>
              <p:nvPr/>
            </p:nvSpPr>
            <p:spPr bwMode="ltGray">
              <a:xfrm rot="-5400000">
                <a:off x="5076" y="1674"/>
                <a:ext cx="619" cy="361"/>
              </a:xfrm>
              <a:custGeom>
                <a:avLst/>
                <a:gdLst>
                  <a:gd name="T0" fmla="*/ 0 w 624"/>
                  <a:gd name="T1" fmla="*/ 0 h 272"/>
                  <a:gd name="T2" fmla="*/ 0 w 624"/>
                  <a:gd name="T3" fmla="*/ 2617 h 272"/>
                  <a:gd name="T4" fmla="*/ 224 w 624"/>
                  <a:gd name="T5" fmla="*/ 2313 h 272"/>
                  <a:gd name="T6" fmla="*/ 584 w 624"/>
                  <a:gd name="T7" fmla="*/ 2617 h 272"/>
                  <a:gd name="T8" fmla="*/ 584 w 624"/>
                  <a:gd name="T9" fmla="*/ 0 h 272"/>
                  <a:gd name="T10" fmla="*/ 0 w 624"/>
                  <a:gd name="T11" fmla="*/ 0 h 2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sp>
            <p:nvSpPr>
              <p:cNvPr id="1053" name="Freeform 22">
                <a:extLst>
                  <a:ext uri="{FF2B5EF4-FFF2-40B4-BE49-F238E27FC236}">
                    <a16:creationId xmlns:a16="http://schemas.microsoft.com/office/drawing/2014/main" id="{C9CDA81A-FD99-FF52-89E4-91722ADDFCC0}"/>
                  </a:ext>
                </a:extLst>
              </p:cNvPr>
              <p:cNvSpPr>
                <a:spLocks/>
              </p:cNvSpPr>
              <p:nvPr/>
            </p:nvSpPr>
            <p:spPr bwMode="ltGray">
              <a:xfrm rot="-5400000">
                <a:off x="4787" y="1694"/>
                <a:ext cx="633" cy="316"/>
              </a:xfrm>
              <a:custGeom>
                <a:avLst/>
                <a:gdLst>
                  <a:gd name="T0" fmla="*/ 8 w 632"/>
                  <a:gd name="T1" fmla="*/ 15 h 362"/>
                  <a:gd name="T2" fmla="*/ 8 w 632"/>
                  <a:gd name="T3" fmla="*/ 107 h 362"/>
                  <a:gd name="T4" fmla="*/ 248 w 632"/>
                  <a:gd name="T5" fmla="*/ 107 h 362"/>
                  <a:gd name="T6" fmla="*/ 640 w 632"/>
                  <a:gd name="T7" fmla="*/ 107 h 362"/>
                  <a:gd name="T8" fmla="*/ 640 w 632"/>
                  <a:gd name="T9" fmla="*/ 15 h 362"/>
                  <a:gd name="T10" fmla="*/ 104 w 632"/>
                  <a:gd name="T11" fmla="*/ 15 h 362"/>
                  <a:gd name="T12" fmla="*/ 8 w 632"/>
                  <a:gd name="T13" fmla="*/ 15 h 3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JO"/>
              </a:p>
            </p:txBody>
          </p:sp>
        </p:grpSp>
        <p:sp>
          <p:nvSpPr>
            <p:cNvPr id="1033" name="Freeform 23">
              <a:extLst>
                <a:ext uri="{FF2B5EF4-FFF2-40B4-BE49-F238E27FC236}">
                  <a16:creationId xmlns:a16="http://schemas.microsoft.com/office/drawing/2014/main" id="{DF676E2A-20A5-7616-9933-6F452F1E93DC}"/>
                </a:ext>
              </a:extLst>
            </p:cNvPr>
            <p:cNvSpPr>
              <a:spLocks/>
            </p:cNvSpPr>
            <p:nvPr/>
          </p:nvSpPr>
          <p:spPr bwMode="ltGray">
            <a:xfrm rot="16200000" flipH="1">
              <a:off x="-1954" y="1951"/>
              <a:ext cx="4320" cy="412"/>
            </a:xfrm>
            <a:custGeom>
              <a:avLst/>
              <a:gdLst>
                <a:gd name="T0" fmla="*/ 0 w 5762"/>
                <a:gd name="T1" fmla="*/ 338 h 385"/>
                <a:gd name="T2" fmla="*/ 575 w 5762"/>
                <a:gd name="T3" fmla="*/ 322 h 385"/>
                <a:gd name="T4" fmla="*/ 575 w 5762"/>
                <a:gd name="T5" fmla="*/ 4 h 385"/>
                <a:gd name="T6" fmla="*/ 0 w 5762"/>
                <a:gd name="T7" fmla="*/ 0 h 385"/>
                <a:gd name="T8" fmla="*/ 0 w 5762"/>
                <a:gd name="T9" fmla="*/ 338 h 3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a:noFill/>
            </a:ln>
            <a:extLs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Lst>
          </p:spPr>
          <p:txBody>
            <a:bodyPr wrap="none" anchor="ctr"/>
            <a:lstStyle/>
            <a:p>
              <a:endParaRPr lang="en-JO"/>
            </a:p>
          </p:txBody>
        </p:sp>
        <p:sp>
          <p:nvSpPr>
            <p:cNvPr id="1034" name="Freeform 24">
              <a:extLst>
                <a:ext uri="{FF2B5EF4-FFF2-40B4-BE49-F238E27FC236}">
                  <a16:creationId xmlns:a16="http://schemas.microsoft.com/office/drawing/2014/main" id="{45AB415F-7F3C-1F12-4F91-EEA56A92A1E4}"/>
                </a:ext>
              </a:extLst>
            </p:cNvPr>
            <p:cNvSpPr>
              <a:spLocks/>
            </p:cNvSpPr>
            <p:nvPr/>
          </p:nvSpPr>
          <p:spPr bwMode="ltGray">
            <a:xfrm rot="16200000" flipH="1">
              <a:off x="-1584" y="2059"/>
              <a:ext cx="4319" cy="188"/>
            </a:xfrm>
            <a:custGeom>
              <a:avLst/>
              <a:gdLst>
                <a:gd name="T0" fmla="*/ 0 w 5761"/>
                <a:gd name="T1" fmla="*/ 28 h 189"/>
                <a:gd name="T2" fmla="*/ 575 w 5761"/>
                <a:gd name="T3" fmla="*/ 0 h 189"/>
                <a:gd name="T4" fmla="*/ 575 w 5761"/>
                <a:gd name="T5" fmla="*/ 181 h 189"/>
                <a:gd name="T6" fmla="*/ 1 w 5761"/>
                <a:gd name="T7" fmla="*/ 181 h 189"/>
                <a:gd name="T8" fmla="*/ 0 w 5761"/>
                <a:gd name="T9" fmla="*/ 28 h 18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a:noFill/>
            </a:ln>
            <a:extLs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Lst>
          </p:spPr>
          <p:txBody>
            <a:bodyPr wrap="none" anchor="ctr"/>
            <a:lstStyle/>
            <a:p>
              <a:endParaRPr lang="en-JO"/>
            </a:p>
          </p:txBody>
        </p:sp>
      </p:grpSp>
      <p:sp>
        <p:nvSpPr>
          <p:cNvPr id="1027" name="Rectangle 25">
            <a:extLst>
              <a:ext uri="{FF2B5EF4-FFF2-40B4-BE49-F238E27FC236}">
                <a16:creationId xmlns:a16="http://schemas.microsoft.com/office/drawing/2014/main" id="{8FE81320-8615-783E-551A-FD8697802A19}"/>
              </a:ext>
            </a:extLst>
          </p:cNvPr>
          <p:cNvSpPr>
            <a:spLocks noGrp="1" noChangeArrowheads="1"/>
          </p:cNvSpPr>
          <p:nvPr>
            <p:ph type="title"/>
          </p:nvPr>
        </p:nvSpPr>
        <p:spPr bwMode="auto">
          <a:xfrm>
            <a:off x="1173163" y="4572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tr-TR"/>
              <a:t>Click to edit Master title style</a:t>
            </a:r>
          </a:p>
        </p:txBody>
      </p:sp>
      <p:sp>
        <p:nvSpPr>
          <p:cNvPr id="1028" name="Rectangle 26">
            <a:extLst>
              <a:ext uri="{FF2B5EF4-FFF2-40B4-BE49-F238E27FC236}">
                <a16:creationId xmlns:a16="http://schemas.microsoft.com/office/drawing/2014/main" id="{7FE14DD4-FC8A-B548-EF80-D63C3977C076}"/>
              </a:ext>
            </a:extLst>
          </p:cNvPr>
          <p:cNvSpPr>
            <a:spLocks noGrp="1" noChangeArrowheads="1"/>
          </p:cNvSpPr>
          <p:nvPr>
            <p:ph type="body" idx="1"/>
          </p:nvPr>
        </p:nvSpPr>
        <p:spPr bwMode="auto">
          <a:xfrm>
            <a:off x="1173163"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tr-TR"/>
              <a:t>Click to edit Master text styles</a:t>
            </a:r>
          </a:p>
          <a:p>
            <a:pPr lvl="1"/>
            <a:r>
              <a:rPr lang="en-US" altLang="tr-TR"/>
              <a:t>Second level</a:t>
            </a:r>
          </a:p>
          <a:p>
            <a:pPr lvl="2"/>
            <a:r>
              <a:rPr lang="en-US" altLang="tr-TR"/>
              <a:t>Third level</a:t>
            </a:r>
          </a:p>
          <a:p>
            <a:pPr lvl="3"/>
            <a:r>
              <a:rPr lang="en-US" altLang="tr-TR"/>
              <a:t>Fourth level</a:t>
            </a:r>
          </a:p>
          <a:p>
            <a:pPr lvl="4"/>
            <a:r>
              <a:rPr lang="en-US" altLang="tr-TR"/>
              <a:t>Fifth level</a:t>
            </a:r>
          </a:p>
        </p:txBody>
      </p:sp>
      <p:sp>
        <p:nvSpPr>
          <p:cNvPr id="113691" name="Rectangle 27">
            <a:extLst>
              <a:ext uri="{FF2B5EF4-FFF2-40B4-BE49-F238E27FC236}">
                <a16:creationId xmlns:a16="http://schemas.microsoft.com/office/drawing/2014/main" id="{30E98054-E2C2-5C02-21E9-9517AA6E0E29}"/>
              </a:ext>
            </a:extLst>
          </p:cNvPr>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spcBef>
                <a:spcPct val="50000"/>
              </a:spcBef>
              <a:defRPr sz="1400">
                <a:latin typeface="+mn-lt"/>
              </a:defRPr>
            </a:lvl1pPr>
          </a:lstStyle>
          <a:p>
            <a:pPr>
              <a:defRPr/>
            </a:pPr>
            <a:endParaRPr lang="en-US"/>
          </a:p>
        </p:txBody>
      </p:sp>
      <p:sp>
        <p:nvSpPr>
          <p:cNvPr id="113692" name="Rectangle 28">
            <a:extLst>
              <a:ext uri="{FF2B5EF4-FFF2-40B4-BE49-F238E27FC236}">
                <a16:creationId xmlns:a16="http://schemas.microsoft.com/office/drawing/2014/main" id="{FD639C96-AF74-DFF4-94EF-AAF2FC6B3EFB}"/>
              </a:ext>
            </a:extLst>
          </p:cNvPr>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spcBef>
                <a:spcPct val="50000"/>
              </a:spcBef>
              <a:defRPr sz="1400">
                <a:latin typeface="+mn-lt"/>
              </a:defRPr>
            </a:lvl1pPr>
          </a:lstStyle>
          <a:p>
            <a:pPr>
              <a:defRPr/>
            </a:pPr>
            <a:endParaRPr lang="en-US"/>
          </a:p>
        </p:txBody>
      </p:sp>
      <p:sp>
        <p:nvSpPr>
          <p:cNvPr id="113693" name="Rectangle 29">
            <a:extLst>
              <a:ext uri="{FF2B5EF4-FFF2-40B4-BE49-F238E27FC236}">
                <a16:creationId xmlns:a16="http://schemas.microsoft.com/office/drawing/2014/main" id="{20464316-2387-A968-8070-C0B45A4ACA7D}"/>
              </a:ext>
            </a:extLst>
          </p:cNvPr>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spcBef>
                <a:spcPct val="50000"/>
              </a:spcBef>
              <a:defRPr sz="1400" smtClean="0">
                <a:latin typeface="Arial" panose="020B0604020202020204" pitchFamily="34" charset="0"/>
              </a:defRPr>
            </a:lvl1pPr>
          </a:lstStyle>
          <a:p>
            <a:pPr>
              <a:defRPr/>
            </a:pPr>
            <a:fld id="{C94C4C64-6AF1-CE49-86C3-98B0F0F9DE3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18"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eb.mit.edu/kerberos/"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blackhat.com/docs/eu-15/materials/eu-15-Beery-Watching-The-Watchdog-Protecting-Kerberos-Authentication-With-Network-Monitoring-wp.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github.com/gentilkiwi/kekeo/wiki/ms14068" TargetMode="External"/><Relationship Id="rId4" Type="http://schemas.openxmlformats.org/officeDocument/2006/relationships/hyperlink" Target="https://github.com/SecWiki/windows-kernel-exploits/tree/master/MS14-068/pykek"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attack.stealthbits.com/how-golden-ticket-attack-work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attack.stealthbits.com/silver-ticket-attack-forged-service-ticket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62E11153-4013-7FC6-A82D-10C330D748FC}"/>
              </a:ext>
            </a:extLst>
          </p:cNvPr>
          <p:cNvSpPr>
            <a:spLocks noGrp="1" noChangeArrowheads="1"/>
          </p:cNvSpPr>
          <p:nvPr>
            <p:ph type="title"/>
          </p:nvPr>
        </p:nvSpPr>
        <p:spPr/>
        <p:txBody>
          <a:bodyPr/>
          <a:lstStyle/>
          <a:p>
            <a:pPr eaLnBrk="1" hangingPunct="1"/>
            <a:r>
              <a:rPr lang="en-US" altLang="tr-TR"/>
              <a:t>In this ppt file</a:t>
            </a:r>
          </a:p>
        </p:txBody>
      </p:sp>
      <p:sp>
        <p:nvSpPr>
          <p:cNvPr id="15362" name="Rectangle 3">
            <a:extLst>
              <a:ext uri="{FF2B5EF4-FFF2-40B4-BE49-F238E27FC236}">
                <a16:creationId xmlns:a16="http://schemas.microsoft.com/office/drawing/2014/main" id="{C3395BCA-0FE0-BBD2-8264-35889FBACC41}"/>
              </a:ext>
            </a:extLst>
          </p:cNvPr>
          <p:cNvSpPr>
            <a:spLocks noGrp="1" noChangeArrowheads="1"/>
          </p:cNvSpPr>
          <p:nvPr>
            <p:ph type="body" idx="1"/>
          </p:nvPr>
        </p:nvSpPr>
        <p:spPr/>
        <p:txBody>
          <a:bodyPr/>
          <a:lstStyle/>
          <a:p>
            <a:pPr eaLnBrk="1" hangingPunct="1"/>
            <a:r>
              <a:rPr lang="en-US" altLang="tr-TR" dirty="0"/>
              <a:t>Kerberos</a:t>
            </a:r>
          </a:p>
          <a:p>
            <a:pPr marL="0" indent="0" eaLnBrk="1" hangingPunct="1">
              <a:buNone/>
            </a:pPr>
            <a:r>
              <a:rPr lang="en-US" altLang="tr-TR" dirty="0">
                <a:hlinkClick r:id="rId2"/>
              </a:rPr>
              <a:t>https://web.mit.edu/kerberos/</a:t>
            </a:r>
            <a:r>
              <a:rPr lang="en-US" altLang="tr-TR" dirty="0"/>
              <a:t> </a:t>
            </a:r>
          </a:p>
          <a:p>
            <a:pPr eaLnBrk="1" hangingPunct="1"/>
            <a:r>
              <a:rPr lang="en-US" altLang="tr-TR" dirty="0"/>
              <a:t>Passwords and password management</a:t>
            </a:r>
          </a:p>
          <a:p>
            <a:pPr eaLnBrk="1" hangingPunct="1"/>
            <a:endParaRPr lang="en-US" altLang="tr-TR" dirty="0"/>
          </a:p>
          <a:p>
            <a:pPr eaLnBrk="1" hangingPunct="1"/>
            <a:endParaRPr lang="en-US" altLang="tr-TR" dirty="0"/>
          </a:p>
        </p:txBody>
      </p:sp>
      <p:sp>
        <p:nvSpPr>
          <p:cNvPr id="15363" name="Slide Number Placeholder 1">
            <a:extLst>
              <a:ext uri="{FF2B5EF4-FFF2-40B4-BE49-F238E27FC236}">
                <a16:creationId xmlns:a16="http://schemas.microsoft.com/office/drawing/2014/main" id="{D0093C96-6E1F-74D0-003A-D81B0428C19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6ED27A12-5206-A448-B99E-BFA58D36F042}" type="slidenum">
              <a:rPr lang="en-US" altLang="en-US" sz="1400"/>
              <a:pPr>
                <a:spcBef>
                  <a:spcPct val="50000"/>
                </a:spcBef>
                <a:buClrTx/>
                <a:buSzTx/>
                <a:buFontTx/>
                <a:buNone/>
              </a:pPr>
              <a:t>1</a:t>
            </a:fld>
            <a:endParaRPr lang="en-US" altLang="en-US" sz="1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a:extLst>
              <a:ext uri="{FF2B5EF4-FFF2-40B4-BE49-F238E27FC236}">
                <a16:creationId xmlns:a16="http://schemas.microsoft.com/office/drawing/2014/main" id="{2B1BEC9E-2C14-2D40-DA2E-751715BB355F}"/>
              </a:ext>
            </a:extLst>
          </p:cNvPr>
          <p:cNvSpPr>
            <a:spLocks noGrp="1" noChangeArrowheads="1"/>
          </p:cNvSpPr>
          <p:nvPr>
            <p:ph type="title"/>
          </p:nvPr>
        </p:nvSpPr>
        <p:spPr>
          <a:xfrm>
            <a:off x="468313" y="0"/>
            <a:ext cx="8229600" cy="1143000"/>
          </a:xfrm>
        </p:spPr>
        <p:txBody>
          <a:bodyPr/>
          <a:lstStyle/>
          <a:p>
            <a:pPr eaLnBrk="1" hangingPunct="1"/>
            <a:r>
              <a:rPr lang="en-AU" altLang="tr-TR"/>
              <a:t>Kerberos 4 Overview</a:t>
            </a:r>
          </a:p>
        </p:txBody>
      </p:sp>
      <p:pic>
        <p:nvPicPr>
          <p:cNvPr id="34818" name="Picture 4" descr="f1.pdf">
            <a:extLst>
              <a:ext uri="{FF2B5EF4-FFF2-40B4-BE49-F238E27FC236}">
                <a16:creationId xmlns:a16="http://schemas.microsoft.com/office/drawing/2014/main" id="{F5B630CD-C114-76E6-8133-B608C89225F5}"/>
              </a:ext>
            </a:extLst>
          </p:cNvPr>
          <p:cNvPicPr>
            <a:picLocks noChangeAspect="1"/>
          </p:cNvPicPr>
          <p:nvPr/>
        </p:nvPicPr>
        <p:blipFill>
          <a:blip r:embed="rId3">
            <a:extLst>
              <a:ext uri="{28A0092B-C50C-407E-A947-70E740481C1C}">
                <a14:useLocalDpi xmlns:a14="http://schemas.microsoft.com/office/drawing/2010/main" val="0"/>
              </a:ext>
            </a:extLst>
          </a:blip>
          <a:srcRect t="14542" b="18993"/>
          <a:stretch>
            <a:fillRect/>
          </a:stretch>
        </p:blipFill>
        <p:spPr bwMode="auto">
          <a:xfrm>
            <a:off x="993775" y="692150"/>
            <a:ext cx="7704138" cy="596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Slide Number Placeholder 1">
            <a:extLst>
              <a:ext uri="{FF2B5EF4-FFF2-40B4-BE49-F238E27FC236}">
                <a16:creationId xmlns:a16="http://schemas.microsoft.com/office/drawing/2014/main" id="{F97D6558-83AC-1B66-8080-D97EDB60CEA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A5A4E269-178F-034B-B388-C65628E8C26F}" type="slidenum">
              <a:rPr lang="en-US" altLang="en-US" sz="1400"/>
              <a:pPr>
                <a:spcBef>
                  <a:spcPct val="50000"/>
                </a:spcBef>
                <a:buClrTx/>
                <a:buSzTx/>
                <a:buFontTx/>
                <a:buNone/>
              </a:pPr>
              <a:t>10</a:t>
            </a:fld>
            <a:endParaRPr lang="en-US" altLang="en-US" sz="1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CEF10-36EB-77DE-F22D-546F18A28BCB}"/>
              </a:ext>
            </a:extLst>
          </p:cNvPr>
          <p:cNvSpPr>
            <a:spLocks noGrp="1"/>
          </p:cNvSpPr>
          <p:nvPr>
            <p:ph type="title"/>
          </p:nvPr>
        </p:nvSpPr>
        <p:spPr>
          <a:xfrm>
            <a:off x="681287" y="63500"/>
            <a:ext cx="3890714" cy="968552"/>
          </a:xfrm>
        </p:spPr>
        <p:txBody>
          <a:bodyPr/>
          <a:lstStyle/>
          <a:p>
            <a:r>
              <a:rPr lang="en-JO" dirty="0"/>
              <a:t>components</a:t>
            </a:r>
          </a:p>
        </p:txBody>
      </p:sp>
      <p:sp>
        <p:nvSpPr>
          <p:cNvPr id="4" name="Slide Number Placeholder 3">
            <a:extLst>
              <a:ext uri="{FF2B5EF4-FFF2-40B4-BE49-F238E27FC236}">
                <a16:creationId xmlns:a16="http://schemas.microsoft.com/office/drawing/2014/main" id="{276D6FBB-6CAA-32CC-4B7B-A24357E4ACE2}"/>
              </a:ext>
            </a:extLst>
          </p:cNvPr>
          <p:cNvSpPr>
            <a:spLocks noGrp="1"/>
          </p:cNvSpPr>
          <p:nvPr>
            <p:ph type="sldNum" sz="quarter" idx="12"/>
          </p:nvPr>
        </p:nvSpPr>
        <p:spPr/>
        <p:txBody>
          <a:bodyPr/>
          <a:lstStyle/>
          <a:p>
            <a:pPr>
              <a:defRPr/>
            </a:pPr>
            <a:fld id="{1F9CBAD6-B866-B04E-B2F0-5583447FCBDA}" type="slidenum">
              <a:rPr lang="en-US" altLang="en-US" smtClean="0"/>
              <a:pPr>
                <a:defRPr/>
              </a:pPr>
              <a:t>11</a:t>
            </a:fld>
            <a:endParaRPr lang="en-US" altLang="en-US"/>
          </a:p>
        </p:txBody>
      </p:sp>
      <p:grpSp>
        <p:nvGrpSpPr>
          <p:cNvPr id="15" name="Group 14">
            <a:extLst>
              <a:ext uri="{FF2B5EF4-FFF2-40B4-BE49-F238E27FC236}">
                <a16:creationId xmlns:a16="http://schemas.microsoft.com/office/drawing/2014/main" id="{E25675C8-59E6-ADCB-A3BB-9B22CDDA5C39}"/>
              </a:ext>
            </a:extLst>
          </p:cNvPr>
          <p:cNvGrpSpPr/>
          <p:nvPr/>
        </p:nvGrpSpPr>
        <p:grpSpPr>
          <a:xfrm>
            <a:off x="545778" y="1052291"/>
            <a:ext cx="4680520" cy="4032448"/>
            <a:chOff x="545778" y="1052291"/>
            <a:chExt cx="4680520" cy="4032448"/>
          </a:xfrm>
        </p:grpSpPr>
        <p:grpSp>
          <p:nvGrpSpPr>
            <p:cNvPr id="13" name="Group 12">
              <a:extLst>
                <a:ext uri="{FF2B5EF4-FFF2-40B4-BE49-F238E27FC236}">
                  <a16:creationId xmlns:a16="http://schemas.microsoft.com/office/drawing/2014/main" id="{03E4380A-3B09-0E0F-AF6B-BEDC039CC12B}"/>
                </a:ext>
              </a:extLst>
            </p:cNvPr>
            <p:cNvGrpSpPr/>
            <p:nvPr/>
          </p:nvGrpSpPr>
          <p:grpSpPr>
            <a:xfrm>
              <a:off x="545778" y="1052291"/>
              <a:ext cx="4680520" cy="4032448"/>
              <a:chOff x="788919" y="1206500"/>
              <a:chExt cx="4680520" cy="4032448"/>
            </a:xfrm>
          </p:grpSpPr>
          <p:pic>
            <p:nvPicPr>
              <p:cNvPr id="9" name="Picture 8">
                <a:extLst>
                  <a:ext uri="{FF2B5EF4-FFF2-40B4-BE49-F238E27FC236}">
                    <a16:creationId xmlns:a16="http://schemas.microsoft.com/office/drawing/2014/main" id="{D77003C3-FB00-3421-681B-2827EEA9F500}"/>
                  </a:ext>
                </a:extLst>
              </p:cNvPr>
              <p:cNvPicPr>
                <a:picLocks noChangeAspect="1"/>
              </p:cNvPicPr>
              <p:nvPr/>
            </p:nvPicPr>
            <p:blipFill>
              <a:blip r:embed="rId3"/>
              <a:stretch>
                <a:fillRect/>
              </a:stretch>
            </p:blipFill>
            <p:spPr>
              <a:xfrm>
                <a:off x="1539653" y="1424346"/>
                <a:ext cx="1600200" cy="2235200"/>
              </a:xfrm>
              <a:prstGeom prst="rect">
                <a:avLst/>
              </a:prstGeom>
            </p:spPr>
          </p:pic>
          <p:pic>
            <p:nvPicPr>
              <p:cNvPr id="10" name="Picture 9">
                <a:extLst>
                  <a:ext uri="{FF2B5EF4-FFF2-40B4-BE49-F238E27FC236}">
                    <a16:creationId xmlns:a16="http://schemas.microsoft.com/office/drawing/2014/main" id="{5C2D58F1-F74B-A970-0B05-91B6EC18166B}"/>
                  </a:ext>
                </a:extLst>
              </p:cNvPr>
              <p:cNvPicPr>
                <a:picLocks noChangeAspect="1"/>
              </p:cNvPicPr>
              <p:nvPr/>
            </p:nvPicPr>
            <p:blipFill>
              <a:blip r:embed="rId4"/>
              <a:stretch>
                <a:fillRect/>
              </a:stretch>
            </p:blipFill>
            <p:spPr>
              <a:xfrm>
                <a:off x="3381028" y="2302666"/>
                <a:ext cx="1752600" cy="1143000"/>
              </a:xfrm>
              <a:prstGeom prst="rect">
                <a:avLst/>
              </a:prstGeom>
            </p:spPr>
          </p:pic>
          <p:pic>
            <p:nvPicPr>
              <p:cNvPr id="11" name="Picture 10">
                <a:extLst>
                  <a:ext uri="{FF2B5EF4-FFF2-40B4-BE49-F238E27FC236}">
                    <a16:creationId xmlns:a16="http://schemas.microsoft.com/office/drawing/2014/main" id="{05FAFB87-C472-8EE3-5BB8-8ABDF606068F}"/>
                  </a:ext>
                </a:extLst>
              </p:cNvPr>
              <p:cNvPicPr>
                <a:picLocks noChangeAspect="1"/>
              </p:cNvPicPr>
              <p:nvPr/>
            </p:nvPicPr>
            <p:blipFill>
              <a:blip r:embed="rId5"/>
              <a:stretch>
                <a:fillRect/>
              </a:stretch>
            </p:blipFill>
            <p:spPr>
              <a:xfrm>
                <a:off x="1458634" y="3849346"/>
                <a:ext cx="1562100" cy="914400"/>
              </a:xfrm>
              <a:prstGeom prst="rect">
                <a:avLst/>
              </a:prstGeom>
            </p:spPr>
          </p:pic>
          <p:sp>
            <p:nvSpPr>
              <p:cNvPr id="12" name="Cloud 11">
                <a:extLst>
                  <a:ext uri="{FF2B5EF4-FFF2-40B4-BE49-F238E27FC236}">
                    <a16:creationId xmlns:a16="http://schemas.microsoft.com/office/drawing/2014/main" id="{C2F9A18B-48EE-2E9C-31C0-FE8F5178BE27}"/>
                  </a:ext>
                </a:extLst>
              </p:cNvPr>
              <p:cNvSpPr/>
              <p:nvPr/>
            </p:nvSpPr>
            <p:spPr bwMode="auto">
              <a:xfrm>
                <a:off x="788919" y="1206500"/>
                <a:ext cx="4680520" cy="4032448"/>
              </a:xfrm>
              <a:prstGeom prst="cloud">
                <a:avLst/>
              </a:prstGeom>
              <a:noFill/>
              <a:ln w="28575" cap="flat" cmpd="sng" algn="ctr">
                <a:solidFill>
                  <a:srgbClr val="00B05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JO" sz="2400" b="0" i="0" u="none" strike="noStrike" cap="none" normalizeH="0" baseline="0">
                  <a:ln>
                    <a:noFill/>
                  </a:ln>
                  <a:solidFill>
                    <a:schemeClr val="tx1"/>
                  </a:solidFill>
                  <a:effectLst/>
                  <a:latin typeface="Times New Roman" pitchFamily="18" charset="0"/>
                </a:endParaRPr>
              </a:p>
            </p:txBody>
          </p:sp>
        </p:grpSp>
        <p:sp>
          <p:nvSpPr>
            <p:cNvPr id="14" name="TextBox 13">
              <a:extLst>
                <a:ext uri="{FF2B5EF4-FFF2-40B4-BE49-F238E27FC236}">
                  <a16:creationId xmlns:a16="http://schemas.microsoft.com/office/drawing/2014/main" id="{FF3DDF39-A190-F0AE-5ABC-CB1D6B4AC056}"/>
                </a:ext>
              </a:extLst>
            </p:cNvPr>
            <p:cNvSpPr txBox="1"/>
            <p:nvPr/>
          </p:nvSpPr>
          <p:spPr>
            <a:xfrm>
              <a:off x="4014187" y="1412776"/>
              <a:ext cx="557813" cy="461665"/>
            </a:xfrm>
            <a:prstGeom prst="rect">
              <a:avLst/>
            </a:prstGeom>
            <a:noFill/>
          </p:spPr>
          <p:txBody>
            <a:bodyPr wrap="square" rtlCol="0">
              <a:spAutoFit/>
            </a:bodyPr>
            <a:lstStyle/>
            <a:p>
              <a:r>
                <a:rPr lang="en-JO" b="1" dirty="0">
                  <a:solidFill>
                    <a:srgbClr val="FF0000"/>
                  </a:solidFill>
                </a:rPr>
                <a:t>1</a:t>
              </a:r>
            </a:p>
          </p:txBody>
        </p:sp>
      </p:grpSp>
      <p:grpSp>
        <p:nvGrpSpPr>
          <p:cNvPr id="22" name="Group 21">
            <a:extLst>
              <a:ext uri="{FF2B5EF4-FFF2-40B4-BE49-F238E27FC236}">
                <a16:creationId xmlns:a16="http://schemas.microsoft.com/office/drawing/2014/main" id="{896D5FDE-88C8-388E-39C9-4644406FDC94}"/>
              </a:ext>
            </a:extLst>
          </p:cNvPr>
          <p:cNvGrpSpPr/>
          <p:nvPr/>
        </p:nvGrpSpPr>
        <p:grpSpPr>
          <a:xfrm>
            <a:off x="3422402" y="4988407"/>
            <a:ext cx="2091432" cy="1854200"/>
            <a:chOff x="3394447" y="4989015"/>
            <a:chExt cx="2091432" cy="1854200"/>
          </a:xfrm>
        </p:grpSpPr>
        <p:pic>
          <p:nvPicPr>
            <p:cNvPr id="8" name="Picture 7">
              <a:extLst>
                <a:ext uri="{FF2B5EF4-FFF2-40B4-BE49-F238E27FC236}">
                  <a16:creationId xmlns:a16="http://schemas.microsoft.com/office/drawing/2014/main" id="{5771B9B1-028B-6F6E-7400-8853B01C2272}"/>
                </a:ext>
              </a:extLst>
            </p:cNvPr>
            <p:cNvPicPr>
              <a:picLocks noChangeAspect="1"/>
            </p:cNvPicPr>
            <p:nvPr/>
          </p:nvPicPr>
          <p:blipFill>
            <a:blip r:embed="rId6"/>
            <a:stretch>
              <a:fillRect/>
            </a:stretch>
          </p:blipFill>
          <p:spPr>
            <a:xfrm>
              <a:off x="3682479" y="4989015"/>
              <a:ext cx="1803400" cy="1854200"/>
            </a:xfrm>
            <a:prstGeom prst="rect">
              <a:avLst/>
            </a:prstGeom>
          </p:spPr>
        </p:pic>
        <p:sp>
          <p:nvSpPr>
            <p:cNvPr id="18" name="TextBox 17">
              <a:extLst>
                <a:ext uri="{FF2B5EF4-FFF2-40B4-BE49-F238E27FC236}">
                  <a16:creationId xmlns:a16="http://schemas.microsoft.com/office/drawing/2014/main" id="{9A8BA363-29E9-400D-03E4-59C6D1B00E39}"/>
                </a:ext>
              </a:extLst>
            </p:cNvPr>
            <p:cNvSpPr txBox="1"/>
            <p:nvPr/>
          </p:nvSpPr>
          <p:spPr>
            <a:xfrm>
              <a:off x="3394447" y="5685282"/>
              <a:ext cx="576064" cy="461665"/>
            </a:xfrm>
            <a:prstGeom prst="rect">
              <a:avLst/>
            </a:prstGeom>
            <a:noFill/>
          </p:spPr>
          <p:txBody>
            <a:bodyPr wrap="square" rtlCol="0">
              <a:spAutoFit/>
            </a:bodyPr>
            <a:lstStyle/>
            <a:p>
              <a:r>
                <a:rPr lang="en-JO" b="1" dirty="0">
                  <a:solidFill>
                    <a:schemeClr val="accent6"/>
                  </a:solidFill>
                </a:rPr>
                <a:t>3</a:t>
              </a:r>
            </a:p>
          </p:txBody>
        </p:sp>
      </p:grpSp>
      <p:grpSp>
        <p:nvGrpSpPr>
          <p:cNvPr id="21" name="Group 20">
            <a:extLst>
              <a:ext uri="{FF2B5EF4-FFF2-40B4-BE49-F238E27FC236}">
                <a16:creationId xmlns:a16="http://schemas.microsoft.com/office/drawing/2014/main" id="{9F5F05E6-44A6-944A-D8D1-D6AC84E231CE}"/>
              </a:ext>
            </a:extLst>
          </p:cNvPr>
          <p:cNvGrpSpPr/>
          <p:nvPr/>
        </p:nvGrpSpPr>
        <p:grpSpPr>
          <a:xfrm>
            <a:off x="5485879" y="-91038"/>
            <a:ext cx="3658121" cy="6796638"/>
            <a:chOff x="5485879" y="-91038"/>
            <a:chExt cx="3658121" cy="6796638"/>
          </a:xfrm>
        </p:grpSpPr>
        <p:pic>
          <p:nvPicPr>
            <p:cNvPr id="7" name="Picture 6">
              <a:extLst>
                <a:ext uri="{FF2B5EF4-FFF2-40B4-BE49-F238E27FC236}">
                  <a16:creationId xmlns:a16="http://schemas.microsoft.com/office/drawing/2014/main" id="{350E7280-A6A8-C1CD-D698-01EBA64FCEFB}"/>
                </a:ext>
              </a:extLst>
            </p:cNvPr>
            <p:cNvPicPr>
              <a:picLocks noChangeAspect="1"/>
            </p:cNvPicPr>
            <p:nvPr/>
          </p:nvPicPr>
          <p:blipFill rotWithShape="1">
            <a:blip r:embed="rId7"/>
            <a:srcRect l="8252" r="2649"/>
            <a:stretch/>
          </p:blipFill>
          <p:spPr>
            <a:xfrm>
              <a:off x="6804248" y="635000"/>
              <a:ext cx="1787858" cy="6070600"/>
            </a:xfrm>
            <a:prstGeom prst="rect">
              <a:avLst/>
            </a:prstGeom>
          </p:spPr>
        </p:pic>
        <p:sp>
          <p:nvSpPr>
            <p:cNvPr id="16" name="Cloud 15">
              <a:extLst>
                <a:ext uri="{FF2B5EF4-FFF2-40B4-BE49-F238E27FC236}">
                  <a16:creationId xmlns:a16="http://schemas.microsoft.com/office/drawing/2014/main" id="{06E9F96F-42BE-8402-B4DD-CB114338E9EC}"/>
                </a:ext>
              </a:extLst>
            </p:cNvPr>
            <p:cNvSpPr/>
            <p:nvPr/>
          </p:nvSpPr>
          <p:spPr bwMode="auto">
            <a:xfrm>
              <a:off x="5485879" y="-91038"/>
              <a:ext cx="3658121" cy="6796637"/>
            </a:xfrm>
            <a:prstGeom prst="cloud">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JO" sz="2400" b="0" i="0" u="none" strike="noStrike" cap="none" normalizeH="0" baseline="0">
                <a:ln>
                  <a:noFill/>
                </a:ln>
                <a:solidFill>
                  <a:schemeClr val="tx1"/>
                </a:solidFill>
                <a:effectLst/>
                <a:latin typeface="Times New Roman" pitchFamily="18" charset="0"/>
              </a:endParaRPr>
            </a:p>
          </p:txBody>
        </p:sp>
        <p:sp>
          <p:nvSpPr>
            <p:cNvPr id="17" name="TextBox 16">
              <a:extLst>
                <a:ext uri="{FF2B5EF4-FFF2-40B4-BE49-F238E27FC236}">
                  <a16:creationId xmlns:a16="http://schemas.microsoft.com/office/drawing/2014/main" id="{40A027BC-4DA5-F0BF-B610-2CF3655F66A2}"/>
                </a:ext>
              </a:extLst>
            </p:cNvPr>
            <p:cNvSpPr txBox="1"/>
            <p:nvPr/>
          </p:nvSpPr>
          <p:spPr>
            <a:xfrm>
              <a:off x="5968603" y="1032052"/>
              <a:ext cx="576064" cy="461665"/>
            </a:xfrm>
            <a:prstGeom prst="rect">
              <a:avLst/>
            </a:prstGeom>
            <a:noFill/>
          </p:spPr>
          <p:txBody>
            <a:bodyPr wrap="square" rtlCol="0">
              <a:spAutoFit/>
            </a:bodyPr>
            <a:lstStyle/>
            <a:p>
              <a:r>
                <a:rPr lang="en-JO" b="1" dirty="0">
                  <a:solidFill>
                    <a:srgbClr val="FF0000"/>
                  </a:solidFill>
                </a:rPr>
                <a:t>2</a:t>
              </a:r>
            </a:p>
          </p:txBody>
        </p:sp>
        <p:sp>
          <p:nvSpPr>
            <p:cNvPr id="19" name="TextBox 18">
              <a:extLst>
                <a:ext uri="{FF2B5EF4-FFF2-40B4-BE49-F238E27FC236}">
                  <a16:creationId xmlns:a16="http://schemas.microsoft.com/office/drawing/2014/main" id="{77B2901F-5E5E-F061-CF2B-015AD252832D}"/>
                </a:ext>
              </a:extLst>
            </p:cNvPr>
            <p:cNvSpPr txBox="1"/>
            <p:nvPr/>
          </p:nvSpPr>
          <p:spPr>
            <a:xfrm>
              <a:off x="6228184" y="1953404"/>
              <a:ext cx="576064" cy="461665"/>
            </a:xfrm>
            <a:prstGeom prst="rect">
              <a:avLst/>
            </a:prstGeom>
            <a:noFill/>
          </p:spPr>
          <p:txBody>
            <a:bodyPr wrap="square" rtlCol="0">
              <a:spAutoFit/>
            </a:bodyPr>
            <a:lstStyle/>
            <a:p>
              <a:r>
                <a:rPr lang="en-JO" b="1" dirty="0">
                  <a:solidFill>
                    <a:srgbClr val="FF0000"/>
                  </a:solidFill>
                </a:rPr>
                <a:t>2.1</a:t>
              </a:r>
            </a:p>
          </p:txBody>
        </p:sp>
        <p:sp>
          <p:nvSpPr>
            <p:cNvPr id="20" name="TextBox 19">
              <a:extLst>
                <a:ext uri="{FF2B5EF4-FFF2-40B4-BE49-F238E27FC236}">
                  <a16:creationId xmlns:a16="http://schemas.microsoft.com/office/drawing/2014/main" id="{18DBCE1E-641A-3DF2-FC41-4DA99170ECD7}"/>
                </a:ext>
              </a:extLst>
            </p:cNvPr>
            <p:cNvSpPr txBox="1"/>
            <p:nvPr/>
          </p:nvSpPr>
          <p:spPr>
            <a:xfrm>
              <a:off x="6228184" y="4298697"/>
              <a:ext cx="576064" cy="461665"/>
            </a:xfrm>
            <a:prstGeom prst="rect">
              <a:avLst/>
            </a:prstGeom>
            <a:noFill/>
          </p:spPr>
          <p:txBody>
            <a:bodyPr wrap="square" rtlCol="0">
              <a:spAutoFit/>
            </a:bodyPr>
            <a:lstStyle/>
            <a:p>
              <a:r>
                <a:rPr lang="en-JO" b="1" dirty="0">
                  <a:solidFill>
                    <a:schemeClr val="accent6"/>
                  </a:solidFill>
                </a:rPr>
                <a:t>2.2</a:t>
              </a:r>
            </a:p>
          </p:txBody>
        </p:sp>
      </p:grpSp>
    </p:spTree>
    <p:extLst>
      <p:ext uri="{BB962C8B-B14F-4D97-AF65-F5344CB8AC3E}">
        <p14:creationId xmlns:p14="http://schemas.microsoft.com/office/powerpoint/2010/main" val="2619638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D54D3-99B7-4F67-4D81-727FB311497B}"/>
              </a:ext>
            </a:extLst>
          </p:cNvPr>
          <p:cNvSpPr>
            <a:spLocks noGrp="1"/>
          </p:cNvSpPr>
          <p:nvPr>
            <p:ph type="title"/>
          </p:nvPr>
        </p:nvSpPr>
        <p:spPr>
          <a:xfrm>
            <a:off x="685800" y="-18256"/>
            <a:ext cx="7772400" cy="815608"/>
          </a:xfrm>
        </p:spPr>
        <p:txBody>
          <a:bodyPr/>
          <a:lstStyle/>
          <a:p>
            <a:r>
              <a:rPr lang="en-US" dirty="0"/>
              <a:t>S</a:t>
            </a:r>
            <a:r>
              <a:rPr lang="en-JO" dirty="0"/>
              <a:t>tage 1: connecting to KDC</a:t>
            </a:r>
          </a:p>
        </p:txBody>
      </p:sp>
      <p:sp>
        <p:nvSpPr>
          <p:cNvPr id="4" name="Slide Number Placeholder 3">
            <a:extLst>
              <a:ext uri="{FF2B5EF4-FFF2-40B4-BE49-F238E27FC236}">
                <a16:creationId xmlns:a16="http://schemas.microsoft.com/office/drawing/2014/main" id="{51D3D67D-A0D4-DAA3-A2DC-C3CE66A5055B}"/>
              </a:ext>
            </a:extLst>
          </p:cNvPr>
          <p:cNvSpPr>
            <a:spLocks noGrp="1"/>
          </p:cNvSpPr>
          <p:nvPr>
            <p:ph type="sldNum" sz="quarter" idx="12"/>
          </p:nvPr>
        </p:nvSpPr>
        <p:spPr/>
        <p:txBody>
          <a:bodyPr/>
          <a:lstStyle/>
          <a:p>
            <a:pPr>
              <a:defRPr/>
            </a:pPr>
            <a:fld id="{1F9CBAD6-B866-B04E-B2F0-5583447FCBDA}" type="slidenum">
              <a:rPr lang="en-US" altLang="en-US" smtClean="0"/>
              <a:pPr>
                <a:defRPr/>
              </a:pPr>
              <a:t>12</a:t>
            </a:fld>
            <a:endParaRPr lang="en-US" altLang="en-US" dirty="0"/>
          </a:p>
        </p:txBody>
      </p:sp>
      <p:sp>
        <p:nvSpPr>
          <p:cNvPr id="14" name="TextBox 13">
            <a:extLst>
              <a:ext uri="{FF2B5EF4-FFF2-40B4-BE49-F238E27FC236}">
                <a16:creationId xmlns:a16="http://schemas.microsoft.com/office/drawing/2014/main" id="{A203DB58-FC4D-AEBE-5825-BD014B5BCD0C}"/>
              </a:ext>
            </a:extLst>
          </p:cNvPr>
          <p:cNvSpPr txBox="1"/>
          <p:nvPr/>
        </p:nvSpPr>
        <p:spPr>
          <a:xfrm>
            <a:off x="2843808" y="1988840"/>
            <a:ext cx="611065" cy="461665"/>
          </a:xfrm>
          <a:prstGeom prst="rect">
            <a:avLst/>
          </a:prstGeom>
          <a:noFill/>
        </p:spPr>
        <p:txBody>
          <a:bodyPr wrap="none" rtlCol="0">
            <a:spAutoFit/>
          </a:bodyPr>
          <a:lstStyle/>
          <a:p>
            <a:r>
              <a:rPr lang="en-JO" dirty="0"/>
              <a:t>E</a:t>
            </a:r>
            <a:r>
              <a:rPr lang="en-JO" baseline="-25000" dirty="0"/>
              <a:t>Kc</a:t>
            </a:r>
          </a:p>
        </p:txBody>
      </p:sp>
      <p:grpSp>
        <p:nvGrpSpPr>
          <p:cNvPr id="20" name="Group 19">
            <a:extLst>
              <a:ext uri="{FF2B5EF4-FFF2-40B4-BE49-F238E27FC236}">
                <a16:creationId xmlns:a16="http://schemas.microsoft.com/office/drawing/2014/main" id="{5CBF0534-BE00-A580-5BB7-813B1AA9021D}"/>
              </a:ext>
            </a:extLst>
          </p:cNvPr>
          <p:cNvGrpSpPr/>
          <p:nvPr/>
        </p:nvGrpSpPr>
        <p:grpSpPr>
          <a:xfrm>
            <a:off x="1547664" y="996830"/>
            <a:ext cx="7092280" cy="5052092"/>
            <a:chOff x="1547664" y="996830"/>
            <a:chExt cx="7092280" cy="5052092"/>
          </a:xfrm>
        </p:grpSpPr>
        <p:grpSp>
          <p:nvGrpSpPr>
            <p:cNvPr id="13" name="Group 12">
              <a:extLst>
                <a:ext uri="{FF2B5EF4-FFF2-40B4-BE49-F238E27FC236}">
                  <a16:creationId xmlns:a16="http://schemas.microsoft.com/office/drawing/2014/main" id="{52B0A519-8EB3-032E-0E03-EB10E41171DB}"/>
                </a:ext>
              </a:extLst>
            </p:cNvPr>
            <p:cNvGrpSpPr/>
            <p:nvPr/>
          </p:nvGrpSpPr>
          <p:grpSpPr>
            <a:xfrm>
              <a:off x="1547664" y="996830"/>
              <a:ext cx="7092280" cy="5052092"/>
              <a:chOff x="2649071" y="1196308"/>
              <a:chExt cx="6494929" cy="4653136"/>
            </a:xfrm>
          </p:grpSpPr>
          <p:grpSp>
            <p:nvGrpSpPr>
              <p:cNvPr id="11" name="Group 10">
                <a:extLst>
                  <a:ext uri="{FF2B5EF4-FFF2-40B4-BE49-F238E27FC236}">
                    <a16:creationId xmlns:a16="http://schemas.microsoft.com/office/drawing/2014/main" id="{BE3CE481-8330-50E6-5B96-ACD93B40E6DE}"/>
                  </a:ext>
                </a:extLst>
              </p:cNvPr>
              <p:cNvGrpSpPr/>
              <p:nvPr/>
            </p:nvGrpSpPr>
            <p:grpSpPr>
              <a:xfrm>
                <a:off x="2649071" y="1196308"/>
                <a:ext cx="6494929" cy="4653136"/>
                <a:chOff x="2649071" y="1196308"/>
                <a:chExt cx="6494929" cy="4653136"/>
              </a:xfrm>
            </p:grpSpPr>
            <p:grpSp>
              <p:nvGrpSpPr>
                <p:cNvPr id="8" name="Group 7">
                  <a:extLst>
                    <a:ext uri="{FF2B5EF4-FFF2-40B4-BE49-F238E27FC236}">
                      <a16:creationId xmlns:a16="http://schemas.microsoft.com/office/drawing/2014/main" id="{DE932146-EBEE-1036-D7F5-3D40FCEC3E91}"/>
                    </a:ext>
                  </a:extLst>
                </p:cNvPr>
                <p:cNvGrpSpPr/>
                <p:nvPr/>
              </p:nvGrpSpPr>
              <p:grpSpPr>
                <a:xfrm>
                  <a:off x="2649071" y="1196308"/>
                  <a:ext cx="6494929" cy="4653136"/>
                  <a:chOff x="2649071" y="1196308"/>
                  <a:chExt cx="6494929" cy="4653136"/>
                </a:xfrm>
              </p:grpSpPr>
              <p:pic>
                <p:nvPicPr>
                  <p:cNvPr id="5" name="Picture 4">
                    <a:extLst>
                      <a:ext uri="{FF2B5EF4-FFF2-40B4-BE49-F238E27FC236}">
                        <a16:creationId xmlns:a16="http://schemas.microsoft.com/office/drawing/2014/main" id="{41C5CA0F-8C74-ED48-87BB-EA29CE2F2F6F}"/>
                      </a:ext>
                    </a:extLst>
                  </p:cNvPr>
                  <p:cNvPicPr>
                    <a:picLocks noChangeAspect="1"/>
                  </p:cNvPicPr>
                  <p:nvPr/>
                </p:nvPicPr>
                <p:blipFill rotWithShape="1">
                  <a:blip r:embed="rId2"/>
                  <a:srcRect b="32150"/>
                  <a:stretch/>
                </p:blipFill>
                <p:spPr>
                  <a:xfrm>
                    <a:off x="2649071" y="1196308"/>
                    <a:ext cx="6494929" cy="4653136"/>
                  </a:xfrm>
                  <a:prstGeom prst="rect">
                    <a:avLst/>
                  </a:prstGeom>
                </p:spPr>
              </p:pic>
              <p:sp>
                <p:nvSpPr>
                  <p:cNvPr id="7" name="Rectangle 6">
                    <a:extLst>
                      <a:ext uri="{FF2B5EF4-FFF2-40B4-BE49-F238E27FC236}">
                        <a16:creationId xmlns:a16="http://schemas.microsoft.com/office/drawing/2014/main" id="{25A4AD05-997C-51A3-81B7-A6E92FA66A0F}"/>
                      </a:ext>
                    </a:extLst>
                  </p:cNvPr>
                  <p:cNvSpPr/>
                  <p:nvPr/>
                </p:nvSpPr>
                <p:spPr bwMode="auto">
                  <a:xfrm>
                    <a:off x="2721079" y="5373216"/>
                    <a:ext cx="1202849" cy="476228"/>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JO" sz="2400" b="0" i="0" u="none" strike="noStrike" cap="none" normalizeH="0" baseline="0">
                      <a:ln>
                        <a:noFill/>
                      </a:ln>
                      <a:solidFill>
                        <a:schemeClr val="tx1"/>
                      </a:solidFill>
                      <a:effectLst/>
                      <a:latin typeface="Times New Roman" pitchFamily="18" charset="0"/>
                    </a:endParaRPr>
                  </a:p>
                </p:txBody>
              </p:sp>
            </p:grpSp>
            <p:sp>
              <p:nvSpPr>
                <p:cNvPr id="9" name="TextBox 8">
                  <a:extLst>
                    <a:ext uri="{FF2B5EF4-FFF2-40B4-BE49-F238E27FC236}">
                      <a16:creationId xmlns:a16="http://schemas.microsoft.com/office/drawing/2014/main" id="{61E0CF9A-5486-F509-34DE-FC39FCC52468}"/>
                    </a:ext>
                  </a:extLst>
                </p:cNvPr>
                <p:cNvSpPr txBox="1"/>
                <p:nvPr/>
              </p:nvSpPr>
              <p:spPr>
                <a:xfrm>
                  <a:off x="8458200" y="2708920"/>
                  <a:ext cx="578296" cy="461665"/>
                </a:xfrm>
                <a:prstGeom prst="rect">
                  <a:avLst/>
                </a:prstGeom>
                <a:noFill/>
              </p:spPr>
              <p:txBody>
                <a:bodyPr wrap="square" rtlCol="0">
                  <a:spAutoFit/>
                </a:bodyPr>
                <a:lstStyle/>
                <a:p>
                  <a:r>
                    <a:rPr lang="en-JO" dirty="0">
                      <a:solidFill>
                        <a:srgbClr val="FF0000"/>
                      </a:solidFill>
                    </a:rPr>
                    <a:t>2.1</a:t>
                  </a:r>
                </a:p>
              </p:txBody>
            </p:sp>
            <p:sp>
              <p:nvSpPr>
                <p:cNvPr id="10" name="TextBox 9">
                  <a:extLst>
                    <a:ext uri="{FF2B5EF4-FFF2-40B4-BE49-F238E27FC236}">
                      <a16:creationId xmlns:a16="http://schemas.microsoft.com/office/drawing/2014/main" id="{0A51963A-66D1-D8B6-AF1D-6F0BCE3F10E8}"/>
                    </a:ext>
                  </a:extLst>
                </p:cNvPr>
                <p:cNvSpPr txBox="1"/>
                <p:nvPr/>
              </p:nvSpPr>
              <p:spPr>
                <a:xfrm>
                  <a:off x="8459878" y="4797152"/>
                  <a:ext cx="578296" cy="461665"/>
                </a:xfrm>
                <a:prstGeom prst="rect">
                  <a:avLst/>
                </a:prstGeom>
                <a:noFill/>
              </p:spPr>
              <p:txBody>
                <a:bodyPr wrap="square" rtlCol="0">
                  <a:spAutoFit/>
                </a:bodyPr>
                <a:lstStyle/>
                <a:p>
                  <a:r>
                    <a:rPr lang="en-JO" dirty="0">
                      <a:solidFill>
                        <a:srgbClr val="FF0000"/>
                      </a:solidFill>
                    </a:rPr>
                    <a:t>2.2</a:t>
                  </a:r>
                </a:p>
              </p:txBody>
            </p:sp>
          </p:grpSp>
          <p:sp>
            <p:nvSpPr>
              <p:cNvPr id="12" name="TextBox 11">
                <a:extLst>
                  <a:ext uri="{FF2B5EF4-FFF2-40B4-BE49-F238E27FC236}">
                    <a16:creationId xmlns:a16="http://schemas.microsoft.com/office/drawing/2014/main" id="{208A6EBA-72A9-FB0E-65C4-D98938D6A9C7}"/>
                  </a:ext>
                </a:extLst>
              </p:cNvPr>
              <p:cNvSpPr txBox="1"/>
              <p:nvPr/>
            </p:nvSpPr>
            <p:spPr>
              <a:xfrm>
                <a:off x="3033355" y="1340768"/>
                <a:ext cx="578296" cy="461665"/>
              </a:xfrm>
              <a:prstGeom prst="rect">
                <a:avLst/>
              </a:prstGeom>
              <a:noFill/>
            </p:spPr>
            <p:txBody>
              <a:bodyPr wrap="square" rtlCol="0">
                <a:spAutoFit/>
              </a:bodyPr>
              <a:lstStyle/>
              <a:p>
                <a:r>
                  <a:rPr lang="en-JO" dirty="0">
                    <a:solidFill>
                      <a:srgbClr val="FF0000"/>
                    </a:solidFill>
                  </a:rPr>
                  <a:t>1</a:t>
                </a:r>
              </a:p>
            </p:txBody>
          </p:sp>
        </p:grpSp>
        <p:cxnSp>
          <p:nvCxnSpPr>
            <p:cNvPr id="16" name="Curved Connector 15">
              <a:extLst>
                <a:ext uri="{FF2B5EF4-FFF2-40B4-BE49-F238E27FC236}">
                  <a16:creationId xmlns:a16="http://schemas.microsoft.com/office/drawing/2014/main" id="{6CE87EB5-461F-B212-9634-AC133F26FC6E}"/>
                </a:ext>
              </a:extLst>
            </p:cNvPr>
            <p:cNvCxnSpPr>
              <a:cxnSpLocks/>
            </p:cNvCxnSpPr>
            <p:nvPr/>
          </p:nvCxnSpPr>
          <p:spPr bwMode="auto">
            <a:xfrm rot="16200000" flipH="1">
              <a:off x="4508866" y="4068198"/>
              <a:ext cx="648072" cy="521804"/>
            </a:xfrm>
            <a:prstGeom prst="curvedConnector3">
              <a:avLst>
                <a:gd name="adj1" fmla="val 39470"/>
              </a:avLst>
            </a:prstGeom>
            <a:solidFill>
              <a:schemeClr val="accent1"/>
            </a:solidFill>
            <a:ln w="19050" cap="flat" cmpd="sng" algn="ctr">
              <a:solidFill>
                <a:srgbClr val="00B050"/>
              </a:solidFill>
              <a:prstDash val="solid"/>
              <a:round/>
              <a:headEnd type="oval" w="med" len="med"/>
              <a:tailEnd type="triangle" w="med" len="med"/>
            </a:ln>
            <a:effectLst/>
          </p:spPr>
        </p:cxnSp>
      </p:grpSp>
    </p:spTree>
    <p:extLst>
      <p:ext uri="{BB962C8B-B14F-4D97-AF65-F5344CB8AC3E}">
        <p14:creationId xmlns:p14="http://schemas.microsoft.com/office/powerpoint/2010/main" val="888952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2B838-A094-2D9E-DF60-803C718CB57A}"/>
              </a:ext>
            </a:extLst>
          </p:cNvPr>
          <p:cNvSpPr>
            <a:spLocks noGrp="1"/>
          </p:cNvSpPr>
          <p:nvPr>
            <p:ph type="title"/>
          </p:nvPr>
        </p:nvSpPr>
        <p:spPr>
          <a:xfrm>
            <a:off x="1115829" y="240654"/>
            <a:ext cx="7772400" cy="1143000"/>
          </a:xfrm>
        </p:spPr>
        <p:txBody>
          <a:bodyPr/>
          <a:lstStyle/>
          <a:p>
            <a:r>
              <a:rPr lang="en-JO" dirty="0"/>
              <a:t>Stage 1 : user login to the TGT</a:t>
            </a:r>
          </a:p>
        </p:txBody>
      </p:sp>
      <p:sp>
        <p:nvSpPr>
          <p:cNvPr id="4" name="Slide Number Placeholder 3">
            <a:extLst>
              <a:ext uri="{FF2B5EF4-FFF2-40B4-BE49-F238E27FC236}">
                <a16:creationId xmlns:a16="http://schemas.microsoft.com/office/drawing/2014/main" id="{B6DFB8B0-E6E0-1E26-E9B2-644BC317533B}"/>
              </a:ext>
            </a:extLst>
          </p:cNvPr>
          <p:cNvSpPr>
            <a:spLocks noGrp="1"/>
          </p:cNvSpPr>
          <p:nvPr>
            <p:ph type="sldNum" sz="quarter" idx="12"/>
          </p:nvPr>
        </p:nvSpPr>
        <p:spPr/>
        <p:txBody>
          <a:bodyPr/>
          <a:lstStyle/>
          <a:p>
            <a:pPr>
              <a:defRPr/>
            </a:pPr>
            <a:fld id="{1F9CBAD6-B866-B04E-B2F0-5583447FCBDA}" type="slidenum">
              <a:rPr lang="en-US" altLang="en-US" smtClean="0"/>
              <a:pPr>
                <a:defRPr/>
              </a:pPr>
              <a:t>13</a:t>
            </a:fld>
            <a:endParaRPr lang="en-US" altLang="en-US"/>
          </a:p>
        </p:txBody>
      </p:sp>
      <p:grpSp>
        <p:nvGrpSpPr>
          <p:cNvPr id="19" name="Group 18">
            <a:extLst>
              <a:ext uri="{FF2B5EF4-FFF2-40B4-BE49-F238E27FC236}">
                <a16:creationId xmlns:a16="http://schemas.microsoft.com/office/drawing/2014/main" id="{A65D11AA-6C36-8A3E-494C-2CD117C3B89A}"/>
              </a:ext>
            </a:extLst>
          </p:cNvPr>
          <p:cNvGrpSpPr/>
          <p:nvPr/>
        </p:nvGrpSpPr>
        <p:grpSpPr>
          <a:xfrm>
            <a:off x="827584" y="1629085"/>
            <a:ext cx="7837227" cy="4988261"/>
            <a:chOff x="1078173" y="1916832"/>
            <a:chExt cx="7837227" cy="4988261"/>
          </a:xfrm>
        </p:grpSpPr>
        <p:pic>
          <p:nvPicPr>
            <p:cNvPr id="13" name="Picture 12">
              <a:extLst>
                <a:ext uri="{FF2B5EF4-FFF2-40B4-BE49-F238E27FC236}">
                  <a16:creationId xmlns:a16="http://schemas.microsoft.com/office/drawing/2014/main" id="{B54C0142-4DBC-672A-3D7A-91908F299F3F}"/>
                </a:ext>
              </a:extLst>
            </p:cNvPr>
            <p:cNvPicPr>
              <a:picLocks noChangeAspect="1"/>
            </p:cNvPicPr>
            <p:nvPr/>
          </p:nvPicPr>
          <p:blipFill rotWithShape="1">
            <a:blip r:embed="rId2"/>
            <a:srcRect b="54764"/>
            <a:stretch/>
          </p:blipFill>
          <p:spPr>
            <a:xfrm>
              <a:off x="1403648" y="1916832"/>
              <a:ext cx="7092280" cy="3368275"/>
            </a:xfrm>
            <a:prstGeom prst="rect">
              <a:avLst/>
            </a:prstGeom>
          </p:spPr>
        </p:pic>
        <p:sp>
          <p:nvSpPr>
            <p:cNvPr id="14" name="TextBox 13">
              <a:extLst>
                <a:ext uri="{FF2B5EF4-FFF2-40B4-BE49-F238E27FC236}">
                  <a16:creationId xmlns:a16="http://schemas.microsoft.com/office/drawing/2014/main" id="{F3F3AE73-0A80-4A20-B8C8-8B7EB25B836D}"/>
                </a:ext>
              </a:extLst>
            </p:cNvPr>
            <p:cNvSpPr txBox="1"/>
            <p:nvPr/>
          </p:nvSpPr>
          <p:spPr>
            <a:xfrm>
              <a:off x="2928553" y="4401410"/>
              <a:ext cx="5580112" cy="1200329"/>
            </a:xfrm>
            <a:prstGeom prst="rect">
              <a:avLst/>
            </a:prstGeom>
            <a:solidFill>
              <a:schemeClr val="bg1"/>
            </a:solidFill>
          </p:spPr>
          <p:txBody>
            <a:bodyPr wrap="square" rtlCol="0">
              <a:spAutoFit/>
            </a:bodyPr>
            <a:lstStyle/>
            <a:p>
              <a:r>
                <a:rPr lang="en-JO" dirty="0"/>
                <a:t>The goal of this stage is to be able to get the session key from the authentication server. </a:t>
              </a:r>
            </a:p>
            <a:p>
              <a:r>
                <a:rPr lang="en-US" dirty="0"/>
                <a:t>I</a:t>
              </a:r>
              <a:r>
                <a:rPr lang="en-JO" dirty="0"/>
                <a:t>t was inside the TGT </a:t>
              </a:r>
            </a:p>
          </p:txBody>
        </p:sp>
        <p:sp>
          <p:nvSpPr>
            <p:cNvPr id="15" name="TextBox 14">
              <a:extLst>
                <a:ext uri="{FF2B5EF4-FFF2-40B4-BE49-F238E27FC236}">
                  <a16:creationId xmlns:a16="http://schemas.microsoft.com/office/drawing/2014/main" id="{0694341D-C601-AE8D-F968-667EACDC5E43}"/>
                </a:ext>
              </a:extLst>
            </p:cNvPr>
            <p:cNvSpPr txBox="1"/>
            <p:nvPr/>
          </p:nvSpPr>
          <p:spPr>
            <a:xfrm>
              <a:off x="1078173" y="5704764"/>
              <a:ext cx="7837227" cy="1200329"/>
            </a:xfrm>
            <a:prstGeom prst="rect">
              <a:avLst/>
            </a:prstGeom>
            <a:noFill/>
          </p:spPr>
          <p:txBody>
            <a:bodyPr wrap="square" rtlCol="0">
              <a:spAutoFit/>
            </a:bodyPr>
            <a:lstStyle/>
            <a:p>
              <a:r>
                <a:rPr lang="en-JO" dirty="0"/>
                <a:t>Note that the session key will be used for the future commuincation, no need to use the user ID or passkey anymore</a:t>
              </a:r>
            </a:p>
          </p:txBody>
        </p:sp>
      </p:grpSp>
      <p:cxnSp>
        <p:nvCxnSpPr>
          <p:cNvPr id="21" name="Straight Arrow Connector 20">
            <a:extLst>
              <a:ext uri="{FF2B5EF4-FFF2-40B4-BE49-F238E27FC236}">
                <a16:creationId xmlns:a16="http://schemas.microsoft.com/office/drawing/2014/main" id="{375EF19D-43AF-66E3-580E-1BB562C210FE}"/>
              </a:ext>
            </a:extLst>
          </p:cNvPr>
          <p:cNvCxnSpPr/>
          <p:nvPr/>
        </p:nvCxnSpPr>
        <p:spPr bwMode="auto">
          <a:xfrm>
            <a:off x="1475656" y="2636912"/>
            <a:ext cx="1944216" cy="36004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A6D1DFB5-1ABF-887B-BD59-4CB916EFA299}"/>
              </a:ext>
            </a:extLst>
          </p:cNvPr>
          <p:cNvCxnSpPr>
            <a:cxnSpLocks/>
          </p:cNvCxnSpPr>
          <p:nvPr/>
        </p:nvCxnSpPr>
        <p:spPr bwMode="auto">
          <a:xfrm flipH="1">
            <a:off x="4572000" y="2636912"/>
            <a:ext cx="2880320" cy="36004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8CDA74BE-2968-67DA-EF22-D9B44D28B17B}"/>
              </a:ext>
            </a:extLst>
          </p:cNvPr>
          <p:cNvCxnSpPr>
            <a:cxnSpLocks/>
          </p:cNvCxnSpPr>
          <p:nvPr/>
        </p:nvCxnSpPr>
        <p:spPr bwMode="auto">
          <a:xfrm flipH="1">
            <a:off x="3707904" y="3140968"/>
            <a:ext cx="144016" cy="43204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28" name="Straight Arrow Connector 27">
            <a:extLst>
              <a:ext uri="{FF2B5EF4-FFF2-40B4-BE49-F238E27FC236}">
                <a16:creationId xmlns:a16="http://schemas.microsoft.com/office/drawing/2014/main" id="{7A28BE62-FB3C-1C42-4431-E40B08AB0AFE}"/>
              </a:ext>
            </a:extLst>
          </p:cNvPr>
          <p:cNvCxnSpPr>
            <a:cxnSpLocks/>
          </p:cNvCxnSpPr>
          <p:nvPr/>
        </p:nvCxnSpPr>
        <p:spPr bwMode="auto">
          <a:xfrm flipH="1">
            <a:off x="6084168" y="3140968"/>
            <a:ext cx="1512168" cy="720081"/>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2766366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2B838-A094-2D9E-DF60-803C718CB57A}"/>
              </a:ext>
            </a:extLst>
          </p:cNvPr>
          <p:cNvSpPr>
            <a:spLocks noGrp="1"/>
          </p:cNvSpPr>
          <p:nvPr>
            <p:ph type="title"/>
          </p:nvPr>
        </p:nvSpPr>
        <p:spPr/>
        <p:txBody>
          <a:bodyPr/>
          <a:lstStyle/>
          <a:p>
            <a:r>
              <a:rPr lang="en-JO" dirty="0"/>
              <a:t>Stage 2: asking permission to connect to a service </a:t>
            </a:r>
          </a:p>
        </p:txBody>
      </p:sp>
      <p:sp>
        <p:nvSpPr>
          <p:cNvPr id="4" name="Slide Number Placeholder 3">
            <a:extLst>
              <a:ext uri="{FF2B5EF4-FFF2-40B4-BE49-F238E27FC236}">
                <a16:creationId xmlns:a16="http://schemas.microsoft.com/office/drawing/2014/main" id="{B6DFB8B0-E6E0-1E26-E9B2-644BC317533B}"/>
              </a:ext>
            </a:extLst>
          </p:cNvPr>
          <p:cNvSpPr>
            <a:spLocks noGrp="1"/>
          </p:cNvSpPr>
          <p:nvPr>
            <p:ph type="sldNum" sz="quarter" idx="12"/>
          </p:nvPr>
        </p:nvSpPr>
        <p:spPr/>
        <p:txBody>
          <a:bodyPr/>
          <a:lstStyle/>
          <a:p>
            <a:pPr>
              <a:defRPr/>
            </a:pPr>
            <a:fld id="{1F9CBAD6-B866-B04E-B2F0-5583447FCBDA}" type="slidenum">
              <a:rPr lang="en-US" altLang="en-US" smtClean="0"/>
              <a:pPr>
                <a:defRPr/>
              </a:pPr>
              <a:t>14</a:t>
            </a:fld>
            <a:endParaRPr lang="en-US" altLang="en-US"/>
          </a:p>
        </p:txBody>
      </p:sp>
      <p:grpSp>
        <p:nvGrpSpPr>
          <p:cNvPr id="17" name="Group 16">
            <a:extLst>
              <a:ext uri="{FF2B5EF4-FFF2-40B4-BE49-F238E27FC236}">
                <a16:creationId xmlns:a16="http://schemas.microsoft.com/office/drawing/2014/main" id="{46CA20AF-5514-FC16-9503-A221F3E51D81}"/>
              </a:ext>
            </a:extLst>
          </p:cNvPr>
          <p:cNvGrpSpPr/>
          <p:nvPr/>
        </p:nvGrpSpPr>
        <p:grpSpPr>
          <a:xfrm>
            <a:off x="615028" y="2039841"/>
            <a:ext cx="7880901" cy="2941322"/>
            <a:chOff x="615028" y="2039841"/>
            <a:chExt cx="7880901" cy="2941322"/>
          </a:xfrm>
        </p:grpSpPr>
        <p:pic>
          <p:nvPicPr>
            <p:cNvPr id="13" name="Picture 12">
              <a:extLst>
                <a:ext uri="{FF2B5EF4-FFF2-40B4-BE49-F238E27FC236}">
                  <a16:creationId xmlns:a16="http://schemas.microsoft.com/office/drawing/2014/main" id="{FB6BDF1D-A5FF-F7C1-AC09-F4552E628943}"/>
                </a:ext>
              </a:extLst>
            </p:cNvPr>
            <p:cNvPicPr>
              <a:picLocks noChangeAspect="1"/>
            </p:cNvPicPr>
            <p:nvPr/>
          </p:nvPicPr>
          <p:blipFill rotWithShape="1">
            <a:blip r:embed="rId2"/>
            <a:srcRect t="31920" b="28578"/>
            <a:stretch/>
          </p:blipFill>
          <p:spPr>
            <a:xfrm>
              <a:off x="1403649" y="2039841"/>
              <a:ext cx="7092280" cy="2941322"/>
            </a:xfrm>
            <a:prstGeom prst="rect">
              <a:avLst/>
            </a:prstGeom>
          </p:spPr>
        </p:pic>
        <p:pic>
          <p:nvPicPr>
            <p:cNvPr id="14" name="Picture 13">
              <a:extLst>
                <a:ext uri="{FF2B5EF4-FFF2-40B4-BE49-F238E27FC236}">
                  <a16:creationId xmlns:a16="http://schemas.microsoft.com/office/drawing/2014/main" id="{F1CC8D1F-BC84-9205-2E33-2D318AEF0D69}"/>
                </a:ext>
              </a:extLst>
            </p:cNvPr>
            <p:cNvPicPr>
              <a:picLocks noChangeAspect="1"/>
            </p:cNvPicPr>
            <p:nvPr/>
          </p:nvPicPr>
          <p:blipFill>
            <a:blip r:embed="rId3"/>
            <a:stretch>
              <a:fillRect/>
            </a:stretch>
          </p:blipFill>
          <p:spPr>
            <a:xfrm>
              <a:off x="615028" y="2716690"/>
              <a:ext cx="1116270" cy="1587624"/>
            </a:xfrm>
            <a:prstGeom prst="rect">
              <a:avLst/>
            </a:prstGeom>
          </p:spPr>
        </p:pic>
      </p:grpSp>
      <p:sp>
        <p:nvSpPr>
          <p:cNvPr id="16" name="TextBox 15">
            <a:extLst>
              <a:ext uri="{FF2B5EF4-FFF2-40B4-BE49-F238E27FC236}">
                <a16:creationId xmlns:a16="http://schemas.microsoft.com/office/drawing/2014/main" id="{0DA415A3-8FE4-5009-9614-86E12E220057}"/>
              </a:ext>
            </a:extLst>
          </p:cNvPr>
          <p:cNvSpPr txBox="1"/>
          <p:nvPr/>
        </p:nvSpPr>
        <p:spPr>
          <a:xfrm>
            <a:off x="395536" y="4981163"/>
            <a:ext cx="7589068" cy="1938992"/>
          </a:xfrm>
          <a:prstGeom prst="rect">
            <a:avLst/>
          </a:prstGeom>
          <a:noFill/>
        </p:spPr>
        <p:txBody>
          <a:bodyPr wrap="square" rtlCol="0">
            <a:spAutoFit/>
          </a:bodyPr>
          <a:lstStyle/>
          <a:p>
            <a:pPr marL="342900" indent="-342900">
              <a:buFont typeface="Arial" panose="020B0604020202020204" pitchFamily="34" charset="0"/>
              <a:buChar char="•"/>
            </a:pPr>
            <a:r>
              <a:rPr lang="en-JO" dirty="0"/>
              <a:t>TGS knows the all services and servers providing those services </a:t>
            </a:r>
          </a:p>
          <a:p>
            <a:pPr marL="342900" indent="-342900">
              <a:buFont typeface="Arial" panose="020B0604020202020204" pitchFamily="34" charset="0"/>
              <a:buChar char="•"/>
            </a:pPr>
            <a:r>
              <a:rPr lang="en-US" dirty="0"/>
              <a:t>S</a:t>
            </a:r>
            <a:r>
              <a:rPr lang="en-JO" dirty="0"/>
              <a:t>o; it makes sense that the user ask the TGS about how to access those servers (address + password ) </a:t>
            </a:r>
          </a:p>
          <a:p>
            <a:pPr marL="342900" indent="-342900">
              <a:buFont typeface="Arial" panose="020B0604020202020204" pitchFamily="34" charset="0"/>
              <a:buChar char="•"/>
            </a:pPr>
            <a:r>
              <a:rPr lang="en-US" dirty="0"/>
              <a:t>N</a:t>
            </a:r>
            <a:r>
              <a:rPr lang="en-JO" dirty="0"/>
              <a:t>ow the TGS will pass that information to the user</a:t>
            </a:r>
          </a:p>
        </p:txBody>
      </p:sp>
    </p:spTree>
    <p:extLst>
      <p:ext uri="{BB962C8B-B14F-4D97-AF65-F5344CB8AC3E}">
        <p14:creationId xmlns:p14="http://schemas.microsoft.com/office/powerpoint/2010/main" val="3605713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3328E-15EA-1472-A74B-0CAAC944B41C}"/>
              </a:ext>
            </a:extLst>
          </p:cNvPr>
          <p:cNvSpPr>
            <a:spLocks noGrp="1"/>
          </p:cNvSpPr>
          <p:nvPr>
            <p:ph type="title"/>
          </p:nvPr>
        </p:nvSpPr>
        <p:spPr>
          <a:xfrm>
            <a:off x="368994" y="0"/>
            <a:ext cx="8406011" cy="587050"/>
          </a:xfrm>
        </p:spPr>
        <p:txBody>
          <a:bodyPr/>
          <a:lstStyle/>
          <a:p>
            <a:r>
              <a:rPr lang="en-US" dirty="0"/>
              <a:t>L</a:t>
            </a:r>
            <a:r>
              <a:rPr lang="en-JO" dirty="0"/>
              <a:t>ast stage: connect to the service</a:t>
            </a:r>
          </a:p>
        </p:txBody>
      </p:sp>
      <p:sp>
        <p:nvSpPr>
          <p:cNvPr id="4" name="Slide Number Placeholder 3">
            <a:extLst>
              <a:ext uri="{FF2B5EF4-FFF2-40B4-BE49-F238E27FC236}">
                <a16:creationId xmlns:a16="http://schemas.microsoft.com/office/drawing/2014/main" id="{15D01799-2AE1-EAC0-07E2-CA7E6E5C1D0A}"/>
              </a:ext>
            </a:extLst>
          </p:cNvPr>
          <p:cNvSpPr>
            <a:spLocks noGrp="1"/>
          </p:cNvSpPr>
          <p:nvPr>
            <p:ph type="sldNum" sz="quarter" idx="12"/>
          </p:nvPr>
        </p:nvSpPr>
        <p:spPr/>
        <p:txBody>
          <a:bodyPr/>
          <a:lstStyle/>
          <a:p>
            <a:pPr>
              <a:defRPr/>
            </a:pPr>
            <a:fld id="{1F9CBAD6-B866-B04E-B2F0-5583447FCBDA}" type="slidenum">
              <a:rPr lang="en-US" altLang="en-US" smtClean="0"/>
              <a:pPr>
                <a:defRPr/>
              </a:pPr>
              <a:t>15</a:t>
            </a:fld>
            <a:endParaRPr lang="en-US" altLang="en-US"/>
          </a:p>
        </p:txBody>
      </p:sp>
      <p:grpSp>
        <p:nvGrpSpPr>
          <p:cNvPr id="8" name="Group 7">
            <a:extLst>
              <a:ext uri="{FF2B5EF4-FFF2-40B4-BE49-F238E27FC236}">
                <a16:creationId xmlns:a16="http://schemas.microsoft.com/office/drawing/2014/main" id="{31DFB7F7-B5A9-8E09-D9DA-CA0A27A1CBE0}"/>
              </a:ext>
            </a:extLst>
          </p:cNvPr>
          <p:cNvGrpSpPr/>
          <p:nvPr/>
        </p:nvGrpSpPr>
        <p:grpSpPr>
          <a:xfrm>
            <a:off x="827583" y="1124744"/>
            <a:ext cx="7488832" cy="3262267"/>
            <a:chOff x="2675331" y="2780928"/>
            <a:chExt cx="6494929" cy="2729356"/>
          </a:xfrm>
        </p:grpSpPr>
        <p:pic>
          <p:nvPicPr>
            <p:cNvPr id="5" name="Picture 4">
              <a:extLst>
                <a:ext uri="{FF2B5EF4-FFF2-40B4-BE49-F238E27FC236}">
                  <a16:creationId xmlns:a16="http://schemas.microsoft.com/office/drawing/2014/main" id="{3529D3E8-1EBB-4374-DEAE-AADC8E29323F}"/>
                </a:ext>
              </a:extLst>
            </p:cNvPr>
            <p:cNvPicPr>
              <a:picLocks noChangeAspect="1"/>
            </p:cNvPicPr>
            <p:nvPr/>
          </p:nvPicPr>
          <p:blipFill rotWithShape="1">
            <a:blip r:embed="rId2"/>
            <a:srcRect t="60202"/>
            <a:stretch/>
          </p:blipFill>
          <p:spPr>
            <a:xfrm>
              <a:off x="2675331" y="2780928"/>
              <a:ext cx="6494929" cy="2729356"/>
            </a:xfrm>
            <a:prstGeom prst="rect">
              <a:avLst/>
            </a:prstGeom>
          </p:spPr>
        </p:pic>
        <p:sp>
          <p:nvSpPr>
            <p:cNvPr id="6" name="Rectangle 5">
              <a:extLst>
                <a:ext uri="{FF2B5EF4-FFF2-40B4-BE49-F238E27FC236}">
                  <a16:creationId xmlns:a16="http://schemas.microsoft.com/office/drawing/2014/main" id="{C1ECC626-72F1-4521-4782-FBAB67E3E6EC}"/>
                </a:ext>
              </a:extLst>
            </p:cNvPr>
            <p:cNvSpPr/>
            <p:nvPr/>
          </p:nvSpPr>
          <p:spPr bwMode="auto">
            <a:xfrm>
              <a:off x="3950188" y="2780928"/>
              <a:ext cx="5220072" cy="535478"/>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JO" sz="2400" b="0" i="0" u="none" strike="noStrike" cap="none" normalizeH="0" baseline="0">
                <a:ln>
                  <a:noFill/>
                </a:ln>
                <a:solidFill>
                  <a:schemeClr val="tx1"/>
                </a:solidFill>
                <a:effectLst/>
                <a:latin typeface="Times New Roman" pitchFamily="18" charset="0"/>
              </a:endParaRPr>
            </a:p>
          </p:txBody>
        </p:sp>
      </p:grpSp>
      <p:sp>
        <p:nvSpPr>
          <p:cNvPr id="9" name="Content Placeholder 2">
            <a:extLst>
              <a:ext uri="{FF2B5EF4-FFF2-40B4-BE49-F238E27FC236}">
                <a16:creationId xmlns:a16="http://schemas.microsoft.com/office/drawing/2014/main" id="{57C2E31C-2CC2-050E-2E97-68D05C8BFF7D}"/>
              </a:ext>
            </a:extLst>
          </p:cNvPr>
          <p:cNvSpPr>
            <a:spLocks noGrp="1"/>
          </p:cNvSpPr>
          <p:nvPr>
            <p:ph idx="1"/>
          </p:nvPr>
        </p:nvSpPr>
        <p:spPr>
          <a:xfrm>
            <a:off x="556248" y="4387011"/>
            <a:ext cx="8576569" cy="1887186"/>
          </a:xfrm>
        </p:spPr>
        <p:txBody>
          <a:bodyPr/>
          <a:lstStyle/>
          <a:p>
            <a:r>
              <a:rPr lang="en-US" dirty="0"/>
              <a:t>U</a:t>
            </a:r>
            <a:r>
              <a:rPr lang="en-JO" dirty="0"/>
              <a:t>ser now has a ticket to present to the service server. </a:t>
            </a:r>
          </a:p>
        </p:txBody>
      </p:sp>
    </p:spTree>
    <p:extLst>
      <p:ext uri="{BB962C8B-B14F-4D97-AF65-F5344CB8AC3E}">
        <p14:creationId xmlns:p14="http://schemas.microsoft.com/office/powerpoint/2010/main" val="23349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49AF97-A7CC-2E93-9BEF-A26CAB6AE79D}"/>
              </a:ext>
            </a:extLst>
          </p:cNvPr>
          <p:cNvSpPr>
            <a:spLocks noGrp="1"/>
          </p:cNvSpPr>
          <p:nvPr>
            <p:ph type="sldNum" sz="quarter" idx="12"/>
          </p:nvPr>
        </p:nvSpPr>
        <p:spPr/>
        <p:txBody>
          <a:bodyPr/>
          <a:lstStyle/>
          <a:p>
            <a:pPr>
              <a:defRPr/>
            </a:pPr>
            <a:fld id="{1F9CBAD6-B866-B04E-B2F0-5583447FCBDA}" type="slidenum">
              <a:rPr lang="en-US" altLang="en-US" smtClean="0"/>
              <a:pPr>
                <a:defRPr/>
              </a:pPr>
              <a:t>16</a:t>
            </a:fld>
            <a:endParaRPr lang="en-US" altLang="en-US"/>
          </a:p>
        </p:txBody>
      </p:sp>
      <p:pic>
        <p:nvPicPr>
          <p:cNvPr id="5" name="Picture 4">
            <a:extLst>
              <a:ext uri="{FF2B5EF4-FFF2-40B4-BE49-F238E27FC236}">
                <a16:creationId xmlns:a16="http://schemas.microsoft.com/office/drawing/2014/main" id="{FA263696-EA57-118D-1FCB-1098F04BEF2A}"/>
              </a:ext>
            </a:extLst>
          </p:cNvPr>
          <p:cNvPicPr>
            <a:picLocks noChangeAspect="1"/>
          </p:cNvPicPr>
          <p:nvPr/>
        </p:nvPicPr>
        <p:blipFill>
          <a:blip r:embed="rId2"/>
          <a:stretch>
            <a:fillRect/>
          </a:stretch>
        </p:blipFill>
        <p:spPr>
          <a:xfrm>
            <a:off x="1097868" y="0"/>
            <a:ext cx="6948264" cy="6858000"/>
          </a:xfrm>
          <a:prstGeom prst="rect">
            <a:avLst/>
          </a:prstGeom>
        </p:spPr>
      </p:pic>
    </p:spTree>
    <p:extLst>
      <p:ext uri="{BB962C8B-B14F-4D97-AF65-F5344CB8AC3E}">
        <p14:creationId xmlns:p14="http://schemas.microsoft.com/office/powerpoint/2010/main" val="976486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9">
            <a:extLst>
              <a:ext uri="{FF2B5EF4-FFF2-40B4-BE49-F238E27FC236}">
                <a16:creationId xmlns:a16="http://schemas.microsoft.com/office/drawing/2014/main" id="{2B63D59E-89C3-3AE6-1097-4CD1727263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04800"/>
            <a:ext cx="7543800" cy="599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Freeform 1">
            <a:extLst>
              <a:ext uri="{FF2B5EF4-FFF2-40B4-BE49-F238E27FC236}">
                <a16:creationId xmlns:a16="http://schemas.microsoft.com/office/drawing/2014/main" id="{FF8FEB03-1789-704F-485C-F09D2CF99063}"/>
              </a:ext>
            </a:extLst>
          </p:cNvPr>
          <p:cNvSpPr>
            <a:spLocks/>
          </p:cNvSpPr>
          <p:nvPr/>
        </p:nvSpPr>
        <p:spPr bwMode="auto">
          <a:xfrm>
            <a:off x="4500563" y="2401888"/>
            <a:ext cx="1636712" cy="112712"/>
          </a:xfrm>
          <a:custGeom>
            <a:avLst/>
            <a:gdLst>
              <a:gd name="T0" fmla="*/ 0 w 1028700"/>
              <a:gd name="T1" fmla="*/ 112656 h 112768"/>
              <a:gd name="T2" fmla="*/ 2487772 w 1028700"/>
              <a:gd name="T3" fmla="*/ 9888 h 112768"/>
              <a:gd name="T4" fmla="*/ 4146286 w 1028700"/>
              <a:gd name="T5" fmla="*/ 9888 h 112768"/>
              <a:gd name="T6" fmla="*/ 0 60000 65536"/>
              <a:gd name="T7" fmla="*/ 0 60000 65536"/>
              <a:gd name="T8" fmla="*/ 0 60000 65536"/>
            </a:gdLst>
            <a:ahLst/>
            <a:cxnLst>
              <a:cxn ang="T6">
                <a:pos x="T0" y="T1"/>
              </a:cxn>
              <a:cxn ang="T7">
                <a:pos x="T2" y="T3"/>
              </a:cxn>
              <a:cxn ang="T8">
                <a:pos x="T4" y="T5"/>
              </a:cxn>
            </a:cxnLst>
            <a:rect l="0" t="0" r="r" b="b"/>
            <a:pathLst>
              <a:path w="1028700" h="112768">
                <a:moveTo>
                  <a:pt x="0" y="112768"/>
                </a:moveTo>
                <a:cubicBezTo>
                  <a:pt x="222885" y="69905"/>
                  <a:pt x="445770" y="27043"/>
                  <a:pt x="617220" y="9898"/>
                </a:cubicBezTo>
                <a:cubicBezTo>
                  <a:pt x="788670" y="-7247"/>
                  <a:pt x="908685" y="1325"/>
                  <a:pt x="1028700" y="9898"/>
                </a:cubicBezTo>
              </a:path>
            </a:pathLst>
          </a:custGeom>
          <a:noFill/>
          <a:ln w="952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JO"/>
          </a:p>
        </p:txBody>
      </p:sp>
      <p:sp>
        <p:nvSpPr>
          <p:cNvPr id="31747" name="TextBox 2">
            <a:extLst>
              <a:ext uri="{FF2B5EF4-FFF2-40B4-BE49-F238E27FC236}">
                <a16:creationId xmlns:a16="http://schemas.microsoft.com/office/drawing/2014/main" id="{91F8251A-B512-4541-1073-E1AD177705FE}"/>
              </a:ext>
            </a:extLst>
          </p:cNvPr>
          <p:cNvSpPr txBox="1">
            <a:spLocks noChangeArrowheads="1"/>
          </p:cNvSpPr>
          <p:nvPr/>
        </p:nvSpPr>
        <p:spPr bwMode="auto">
          <a:xfrm>
            <a:off x="6121400" y="2197100"/>
            <a:ext cx="2413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1400" dirty="0">
                <a:latin typeface="Times New Roman" panose="02020603050405020304" pitchFamily="18" charset="0"/>
              </a:rPr>
              <a:t>I think Lifetime</a:t>
            </a:r>
            <a:r>
              <a:rPr lang="en-US" altLang="en-US" sz="1400" baseline="-25000" dirty="0">
                <a:latin typeface="Times New Roman" panose="02020603050405020304" pitchFamily="18" charset="0"/>
              </a:rPr>
              <a:t>4</a:t>
            </a:r>
            <a:r>
              <a:rPr lang="en-US" altLang="en-US" sz="1400" dirty="0">
                <a:latin typeface="Times New Roman" panose="02020603050405020304" pitchFamily="18" charset="0"/>
              </a:rPr>
              <a:t> should also be here (in addition to </a:t>
            </a:r>
            <a:r>
              <a:rPr lang="en-US" altLang="en-US" sz="1400" i="1" dirty="0" err="1">
                <a:latin typeface="Times New Roman" panose="02020603050405020304" pitchFamily="18" charset="0"/>
              </a:rPr>
              <a:t>Ticket</a:t>
            </a:r>
            <a:r>
              <a:rPr lang="en-US" altLang="en-US" sz="1400" i="1" baseline="-25000" dirty="0" err="1">
                <a:latin typeface="Times New Roman" panose="02020603050405020304" pitchFamily="18" charset="0"/>
              </a:rPr>
              <a:t>v</a:t>
            </a:r>
            <a:r>
              <a:rPr lang="en-US" altLang="en-US" sz="1400" dirty="0">
                <a:latin typeface="Times New Roman" panose="02020603050405020304" pitchFamily="18" charset="0"/>
              </a:rPr>
              <a:t>)</a:t>
            </a:r>
          </a:p>
        </p:txBody>
      </p:sp>
      <p:sp>
        <p:nvSpPr>
          <p:cNvPr id="31748" name="Slide Number Placeholder 1">
            <a:extLst>
              <a:ext uri="{FF2B5EF4-FFF2-40B4-BE49-F238E27FC236}">
                <a16:creationId xmlns:a16="http://schemas.microsoft.com/office/drawing/2014/main" id="{A08FF27F-7869-20F7-AA20-1B00A9C3EA8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94918F9F-5301-7748-86BE-1FF2AFE963AC}" type="slidenum">
              <a:rPr lang="en-US" altLang="en-US" sz="1400"/>
              <a:pPr>
                <a:spcBef>
                  <a:spcPct val="50000"/>
                </a:spcBef>
                <a:buClrTx/>
                <a:buSzTx/>
                <a:buFontTx/>
                <a:buNone/>
              </a:pPr>
              <a:t>17</a:t>
            </a:fld>
            <a:endParaRPr lang="en-US" altLang="en-US" sz="14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E274312B-FE61-2D39-8AE3-13595CC7C138}"/>
              </a:ext>
            </a:extLst>
          </p:cNvPr>
          <p:cNvSpPr>
            <a:spLocks noGrp="1" noChangeArrowheads="1"/>
          </p:cNvSpPr>
          <p:nvPr>
            <p:ph type="title"/>
          </p:nvPr>
        </p:nvSpPr>
        <p:spPr>
          <a:xfrm>
            <a:off x="468313" y="0"/>
            <a:ext cx="8229600" cy="765175"/>
          </a:xfrm>
        </p:spPr>
        <p:txBody>
          <a:bodyPr/>
          <a:lstStyle/>
          <a:p>
            <a:pPr eaLnBrk="1" hangingPunct="1"/>
            <a:r>
              <a:rPr lang="en-AU" altLang="tr-TR"/>
              <a:t>Kerberos 4 Overview</a:t>
            </a:r>
          </a:p>
        </p:txBody>
      </p:sp>
      <p:pic>
        <p:nvPicPr>
          <p:cNvPr id="38914" name="Picture 3" descr="f2.pdf">
            <a:extLst>
              <a:ext uri="{FF2B5EF4-FFF2-40B4-BE49-F238E27FC236}">
                <a16:creationId xmlns:a16="http://schemas.microsoft.com/office/drawing/2014/main" id="{408D36F8-26A5-FFD9-1C3D-F785BC6C87D9}"/>
              </a:ext>
            </a:extLst>
          </p:cNvPr>
          <p:cNvPicPr>
            <a:picLocks noChangeAspect="1"/>
          </p:cNvPicPr>
          <p:nvPr/>
        </p:nvPicPr>
        <p:blipFill>
          <a:blip r:embed="rId3">
            <a:extLst>
              <a:ext uri="{28A0092B-C50C-407E-A947-70E740481C1C}">
                <a14:useLocalDpi xmlns:a14="http://schemas.microsoft.com/office/drawing/2010/main" val="0"/>
              </a:ext>
            </a:extLst>
          </a:blip>
          <a:srcRect t="9093" b="28220"/>
          <a:stretch>
            <a:fillRect/>
          </a:stretch>
        </p:blipFill>
        <p:spPr bwMode="auto">
          <a:xfrm>
            <a:off x="179462" y="548680"/>
            <a:ext cx="8785076" cy="6983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Slide Number Placeholder 1">
            <a:extLst>
              <a:ext uri="{FF2B5EF4-FFF2-40B4-BE49-F238E27FC236}">
                <a16:creationId xmlns:a16="http://schemas.microsoft.com/office/drawing/2014/main" id="{5E59A0CB-E05D-4075-3FA5-8F9ED22343F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EFED5A29-8461-0248-AA89-C63CF5095A0D}" type="slidenum">
              <a:rPr lang="en-US" altLang="en-US" sz="1400"/>
              <a:pPr>
                <a:spcBef>
                  <a:spcPct val="50000"/>
                </a:spcBef>
                <a:buClrTx/>
                <a:buSzTx/>
                <a:buFontTx/>
                <a:buNone/>
              </a:pPr>
              <a:t>18</a:t>
            </a:fld>
            <a:endParaRPr lang="en-US" altLang="en-US" sz="1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a:extLst>
              <a:ext uri="{FF2B5EF4-FFF2-40B4-BE49-F238E27FC236}">
                <a16:creationId xmlns:a16="http://schemas.microsoft.com/office/drawing/2014/main" id="{85C71CA3-D3C3-341B-6853-38C3E9979499}"/>
              </a:ext>
            </a:extLst>
          </p:cNvPr>
          <p:cNvSpPr>
            <a:spLocks noGrp="1" noChangeArrowheads="1"/>
          </p:cNvSpPr>
          <p:nvPr>
            <p:ph type="title"/>
          </p:nvPr>
        </p:nvSpPr>
        <p:spPr>
          <a:xfrm>
            <a:off x="1173163" y="809625"/>
            <a:ext cx="7772400" cy="703263"/>
          </a:xfrm>
        </p:spPr>
        <p:txBody>
          <a:bodyPr/>
          <a:lstStyle/>
          <a:p>
            <a:pPr eaLnBrk="1" hangingPunct="1"/>
            <a:r>
              <a:rPr lang="en-AU" altLang="tr-TR"/>
              <a:t>Kerberos Realms</a:t>
            </a:r>
          </a:p>
        </p:txBody>
      </p:sp>
      <p:sp>
        <p:nvSpPr>
          <p:cNvPr id="40962" name="Rectangle 3">
            <a:extLst>
              <a:ext uri="{FF2B5EF4-FFF2-40B4-BE49-F238E27FC236}">
                <a16:creationId xmlns:a16="http://schemas.microsoft.com/office/drawing/2014/main" id="{B1813CD6-07A9-FA25-F70B-7555D4B6DD1C}"/>
              </a:ext>
            </a:extLst>
          </p:cNvPr>
          <p:cNvSpPr>
            <a:spLocks noGrp="1" noChangeArrowheads="1"/>
          </p:cNvSpPr>
          <p:nvPr>
            <p:ph type="body" idx="1"/>
          </p:nvPr>
        </p:nvSpPr>
        <p:spPr>
          <a:xfrm>
            <a:off x="685800" y="1676400"/>
            <a:ext cx="7772400" cy="4572000"/>
          </a:xfrm>
        </p:spPr>
        <p:txBody>
          <a:bodyPr/>
          <a:lstStyle/>
          <a:p>
            <a:pPr eaLnBrk="1" hangingPunct="1">
              <a:lnSpc>
                <a:spcPct val="90000"/>
              </a:lnSpc>
            </a:pPr>
            <a:r>
              <a:rPr lang="en-US" altLang="tr-TR" sz="2800" dirty="0"/>
              <a:t>a Kerberos environment consists of:</a:t>
            </a:r>
          </a:p>
          <a:p>
            <a:pPr lvl="1" eaLnBrk="1" hangingPunct="1">
              <a:lnSpc>
                <a:spcPct val="90000"/>
              </a:lnSpc>
            </a:pPr>
            <a:r>
              <a:rPr lang="en-US" altLang="tr-TR" sz="2400" dirty="0"/>
              <a:t>a Kerberos server (AS + TGS)</a:t>
            </a:r>
          </a:p>
          <a:p>
            <a:pPr lvl="1" eaLnBrk="1" hangingPunct="1">
              <a:lnSpc>
                <a:spcPct val="90000"/>
              </a:lnSpc>
            </a:pPr>
            <a:r>
              <a:rPr lang="en-US" altLang="tr-TR" sz="2400" dirty="0"/>
              <a:t>a number of clients, all registered with Kerberos server</a:t>
            </a:r>
          </a:p>
          <a:p>
            <a:pPr lvl="1" eaLnBrk="1" hangingPunct="1">
              <a:lnSpc>
                <a:spcPct val="90000"/>
              </a:lnSpc>
            </a:pPr>
            <a:r>
              <a:rPr lang="en-US" altLang="tr-TR" sz="2400" dirty="0"/>
              <a:t>application servers, sharing keys with Kerberos server</a:t>
            </a:r>
          </a:p>
          <a:p>
            <a:pPr eaLnBrk="1" hangingPunct="1">
              <a:lnSpc>
                <a:spcPct val="90000"/>
              </a:lnSpc>
            </a:pPr>
            <a:r>
              <a:rPr lang="en-US" altLang="tr-TR" sz="2800" dirty="0"/>
              <a:t>this is termed a realm/ domain</a:t>
            </a:r>
          </a:p>
          <a:p>
            <a:pPr lvl="1" eaLnBrk="1" hangingPunct="1">
              <a:lnSpc>
                <a:spcPct val="90000"/>
              </a:lnSpc>
            </a:pPr>
            <a:r>
              <a:rPr lang="en-US" altLang="tr-TR" sz="2400" dirty="0"/>
              <a:t>typically a single administrative domain</a:t>
            </a:r>
          </a:p>
          <a:p>
            <a:pPr eaLnBrk="1" hangingPunct="1">
              <a:lnSpc>
                <a:spcPct val="90000"/>
              </a:lnSpc>
            </a:pPr>
            <a:r>
              <a:rPr lang="en-US" altLang="tr-TR" sz="2800" dirty="0"/>
              <a:t>if there are multiple realms, their Kerberos servers must share keys and trust each other</a:t>
            </a:r>
          </a:p>
          <a:p>
            <a:pPr lvl="1" eaLnBrk="1" hangingPunct="1">
              <a:lnSpc>
                <a:spcPct val="90000"/>
              </a:lnSpc>
            </a:pPr>
            <a:r>
              <a:rPr lang="en-US" altLang="tr-TR" sz="2400" dirty="0"/>
              <a:t>N realms means N.(N-1)/2 secure </a:t>
            </a:r>
            <a:r>
              <a:rPr lang="en-US" altLang="tr-TR" sz="2400" dirty="0" err="1"/>
              <a:t>interrealm</a:t>
            </a:r>
            <a:r>
              <a:rPr lang="en-US" altLang="tr-TR" sz="2400" dirty="0"/>
              <a:t> keys</a:t>
            </a:r>
          </a:p>
        </p:txBody>
      </p:sp>
      <p:sp>
        <p:nvSpPr>
          <p:cNvPr id="40963" name="Slide Number Placeholder 1">
            <a:extLst>
              <a:ext uri="{FF2B5EF4-FFF2-40B4-BE49-F238E27FC236}">
                <a16:creationId xmlns:a16="http://schemas.microsoft.com/office/drawing/2014/main" id="{455CC6FB-58ED-9138-2536-41414DBCB1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65E38D6F-EFE8-3D44-A2AA-E3257740B2AF}" type="slidenum">
              <a:rPr lang="en-US" altLang="en-US" sz="1400"/>
              <a:pPr>
                <a:spcBef>
                  <a:spcPct val="50000"/>
                </a:spcBef>
                <a:buClrTx/>
                <a:buSzTx/>
                <a:buFontTx/>
                <a:buNone/>
              </a:pPr>
              <a:t>19</a:t>
            </a:fld>
            <a:endParaRPr lang="en-US" altLang="en-US" sz="1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D9EB2FE4-73A6-2ADE-02FC-653E1F21E8FB}"/>
              </a:ext>
            </a:extLst>
          </p:cNvPr>
          <p:cNvSpPr>
            <a:spLocks noGrp="1" noChangeArrowheads="1"/>
          </p:cNvSpPr>
          <p:nvPr>
            <p:ph type="ctrTitle"/>
          </p:nvPr>
        </p:nvSpPr>
        <p:spPr>
          <a:xfrm>
            <a:off x="755650" y="234950"/>
            <a:ext cx="7772400" cy="1189038"/>
          </a:xfrm>
        </p:spPr>
        <p:txBody>
          <a:bodyPr/>
          <a:lstStyle/>
          <a:p>
            <a:pPr eaLnBrk="1" hangingPunct="1"/>
            <a:r>
              <a:rPr lang="en-US" altLang="tr-TR" dirty="0"/>
              <a:t>Kerberos</a:t>
            </a:r>
            <a:endParaRPr lang="en-AU" altLang="tr-TR" dirty="0"/>
          </a:p>
        </p:txBody>
      </p:sp>
      <p:sp>
        <p:nvSpPr>
          <p:cNvPr id="16386" name="Rectangle 3">
            <a:extLst>
              <a:ext uri="{FF2B5EF4-FFF2-40B4-BE49-F238E27FC236}">
                <a16:creationId xmlns:a16="http://schemas.microsoft.com/office/drawing/2014/main" id="{341895A6-2E4D-6E8E-CFF0-EB9061EC46F9}"/>
              </a:ext>
            </a:extLst>
          </p:cNvPr>
          <p:cNvSpPr>
            <a:spLocks noGrp="1" noChangeArrowheads="1"/>
          </p:cNvSpPr>
          <p:nvPr>
            <p:ph type="subTitle" idx="1"/>
          </p:nvPr>
        </p:nvSpPr>
        <p:spPr>
          <a:xfrm>
            <a:off x="885825" y="1423988"/>
            <a:ext cx="6400800" cy="3509962"/>
          </a:xfrm>
        </p:spPr>
        <p:txBody>
          <a:bodyPr/>
          <a:lstStyle/>
          <a:p>
            <a:pPr eaLnBrk="1" hangingPunct="1"/>
            <a:r>
              <a:rPr lang="en-AU" altLang="tr-TR"/>
              <a:t>A practical authentication service</a:t>
            </a:r>
          </a:p>
          <a:p>
            <a:pPr eaLnBrk="1" hangingPunct="1"/>
            <a:endParaRPr lang="en-AU" altLang="tr-TR"/>
          </a:p>
          <a:p>
            <a:pPr eaLnBrk="1" hangingPunct="1"/>
            <a:r>
              <a:rPr lang="en-AU" altLang="tr-TR" sz="2400" b="1"/>
              <a:t>Kerberos:</a:t>
            </a:r>
            <a:r>
              <a:rPr lang="en-AU" altLang="tr-TR" sz="2400"/>
              <a:t> three headed dog in Greek mythology, the guardian of the entrance of Hades</a:t>
            </a:r>
          </a:p>
          <a:p>
            <a:pPr eaLnBrk="1" hangingPunct="1"/>
            <a:endParaRPr lang="en-AU" altLang="tr-TR" sz="2400"/>
          </a:p>
          <a:p>
            <a:pPr eaLnBrk="1" hangingPunct="1"/>
            <a:r>
              <a:rPr lang="en-AU" altLang="tr-TR" sz="2400"/>
              <a:t>Those three heads in security: AAA (Authentication, Accounting, Audit)</a:t>
            </a:r>
            <a:endParaRPr lang="tr-TR" altLang="tr-TR" sz="2400"/>
          </a:p>
          <a:p>
            <a:pPr eaLnBrk="1" hangingPunct="1"/>
            <a:r>
              <a:rPr lang="en-US" altLang="tr-TR" sz="2400"/>
              <a:t>However in Kerberos the last two heads never implemented</a:t>
            </a:r>
            <a:endParaRPr lang="en-AU" altLang="tr-TR" sz="2400"/>
          </a:p>
        </p:txBody>
      </p:sp>
      <p:pic>
        <p:nvPicPr>
          <p:cNvPr id="16387" name="Picture 5" descr="JPEG of Kerberos">
            <a:extLst>
              <a:ext uri="{FF2B5EF4-FFF2-40B4-BE49-F238E27FC236}">
                <a16:creationId xmlns:a16="http://schemas.microsoft.com/office/drawing/2014/main" id="{4A9AB857-5172-1B2A-4D09-BE5BC6F581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8800" y="3500438"/>
            <a:ext cx="16192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Slide Number Placeholder 1">
            <a:extLst>
              <a:ext uri="{FF2B5EF4-FFF2-40B4-BE49-F238E27FC236}">
                <a16:creationId xmlns:a16="http://schemas.microsoft.com/office/drawing/2014/main" id="{1BA72059-BB99-E124-76B5-D0438CCB050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4F1CB305-661D-FA44-87CB-8423BC902BE6}" type="slidenum">
              <a:rPr lang="en-US" altLang="en-US" sz="1400">
                <a:solidFill>
                  <a:srgbClr val="000000"/>
                </a:solidFill>
              </a:rPr>
              <a:pPr>
                <a:spcBef>
                  <a:spcPct val="50000"/>
                </a:spcBef>
                <a:buClrTx/>
                <a:buSzTx/>
                <a:buFontTx/>
                <a:buNone/>
              </a:pPr>
              <a:t>2</a:t>
            </a:fld>
            <a:endParaRPr lang="en-US" altLang="en-US" sz="1400">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a:extLst>
              <a:ext uri="{FF2B5EF4-FFF2-40B4-BE49-F238E27FC236}">
                <a16:creationId xmlns:a16="http://schemas.microsoft.com/office/drawing/2014/main" id="{7B56CF45-16CF-4779-069C-9E0619A901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32" b="8909"/>
          <a:stretch/>
        </p:blipFill>
        <p:spPr bwMode="auto">
          <a:xfrm>
            <a:off x="3423108" y="-7109"/>
            <a:ext cx="5504904" cy="6865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985" name="Rectangle 2">
            <a:extLst>
              <a:ext uri="{FF2B5EF4-FFF2-40B4-BE49-F238E27FC236}">
                <a16:creationId xmlns:a16="http://schemas.microsoft.com/office/drawing/2014/main" id="{548428F1-0289-43A5-5225-22E53306D4E4}"/>
              </a:ext>
            </a:extLst>
          </p:cNvPr>
          <p:cNvSpPr>
            <a:spLocks noGrp="1" noChangeArrowheads="1"/>
          </p:cNvSpPr>
          <p:nvPr>
            <p:ph type="title"/>
          </p:nvPr>
        </p:nvSpPr>
        <p:spPr>
          <a:xfrm>
            <a:off x="539552" y="2276872"/>
            <a:ext cx="4267200" cy="1295400"/>
          </a:xfrm>
        </p:spPr>
        <p:txBody>
          <a:bodyPr/>
          <a:lstStyle/>
          <a:p>
            <a:pPr eaLnBrk="1" hangingPunct="1"/>
            <a:r>
              <a:rPr lang="en-US" altLang="tr-TR" dirty="0"/>
              <a:t>Inter-realm authentication</a:t>
            </a:r>
          </a:p>
        </p:txBody>
      </p:sp>
      <p:sp>
        <p:nvSpPr>
          <p:cNvPr id="41987" name="Slide Number Placeholder 1">
            <a:extLst>
              <a:ext uri="{FF2B5EF4-FFF2-40B4-BE49-F238E27FC236}">
                <a16:creationId xmlns:a16="http://schemas.microsoft.com/office/drawing/2014/main" id="{F81A447D-F827-7A26-525D-1F4E52ACACA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0EB4BCF2-00EB-2244-8EC3-E6CF60C60478}" type="slidenum">
              <a:rPr lang="en-US" altLang="en-US" sz="1400"/>
              <a:pPr>
                <a:spcBef>
                  <a:spcPct val="50000"/>
                </a:spcBef>
                <a:buClrTx/>
                <a:buSzTx/>
                <a:buFontTx/>
                <a:buNone/>
              </a:pPr>
              <a:t>20</a:t>
            </a:fld>
            <a:endParaRPr lang="en-US" altLang="en-US" sz="1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a:extLst>
              <a:ext uri="{FF2B5EF4-FFF2-40B4-BE49-F238E27FC236}">
                <a16:creationId xmlns:a16="http://schemas.microsoft.com/office/drawing/2014/main" id="{F588315F-7C41-6815-134C-DA25799CCA6D}"/>
              </a:ext>
            </a:extLst>
          </p:cNvPr>
          <p:cNvSpPr>
            <a:spLocks noGrp="1" noChangeArrowheads="1"/>
          </p:cNvSpPr>
          <p:nvPr>
            <p:ph type="title"/>
          </p:nvPr>
        </p:nvSpPr>
        <p:spPr>
          <a:xfrm>
            <a:off x="609600" y="457200"/>
            <a:ext cx="7772400" cy="685800"/>
          </a:xfrm>
        </p:spPr>
        <p:txBody>
          <a:bodyPr/>
          <a:lstStyle/>
          <a:p>
            <a:pPr eaLnBrk="1" hangingPunct="1"/>
            <a:r>
              <a:rPr lang="en-AU" altLang="tr-TR"/>
              <a:t>Kerberos Version 5</a:t>
            </a:r>
          </a:p>
        </p:txBody>
      </p:sp>
      <p:sp>
        <p:nvSpPr>
          <p:cNvPr id="43010" name="Rectangle 3">
            <a:extLst>
              <a:ext uri="{FF2B5EF4-FFF2-40B4-BE49-F238E27FC236}">
                <a16:creationId xmlns:a16="http://schemas.microsoft.com/office/drawing/2014/main" id="{309D4CE3-3110-D274-7592-39F2BB3CF24B}"/>
              </a:ext>
            </a:extLst>
          </p:cNvPr>
          <p:cNvSpPr>
            <a:spLocks noGrp="1" noChangeArrowheads="1"/>
          </p:cNvSpPr>
          <p:nvPr>
            <p:ph type="body" idx="1"/>
          </p:nvPr>
        </p:nvSpPr>
        <p:spPr>
          <a:xfrm>
            <a:off x="685800" y="1143000"/>
            <a:ext cx="7772400" cy="5181600"/>
          </a:xfrm>
        </p:spPr>
        <p:txBody>
          <a:bodyPr/>
          <a:lstStyle/>
          <a:p>
            <a:pPr eaLnBrk="1" hangingPunct="1"/>
            <a:r>
              <a:rPr lang="en-US" altLang="tr-TR" sz="2800"/>
              <a:t>developed in mid 1990’s</a:t>
            </a:r>
          </a:p>
          <a:p>
            <a:pPr eaLnBrk="1" hangingPunct="1"/>
            <a:r>
              <a:rPr lang="en-US" altLang="tr-TR" sz="2800"/>
              <a:t>specified </a:t>
            </a:r>
            <a:r>
              <a:rPr lang="tr-TR" altLang="tr-TR" sz="2800"/>
              <a:t>by IETF as </a:t>
            </a:r>
            <a:r>
              <a:rPr lang="en-US" altLang="tr-TR" sz="2800"/>
              <a:t>RFC </a:t>
            </a:r>
            <a:r>
              <a:rPr lang="tr-TR" altLang="tr-TR" sz="2800"/>
              <a:t>4120</a:t>
            </a:r>
            <a:r>
              <a:rPr lang="en-US" altLang="tr-TR" sz="2800"/>
              <a:t> </a:t>
            </a:r>
          </a:p>
          <a:p>
            <a:pPr eaLnBrk="1" hangingPunct="1"/>
            <a:r>
              <a:rPr lang="en-US" altLang="tr-TR" sz="2800"/>
              <a:t>provides improvements over v4</a:t>
            </a:r>
          </a:p>
          <a:p>
            <a:pPr lvl="1" eaLnBrk="1" hangingPunct="1"/>
            <a:r>
              <a:rPr lang="en-US" altLang="tr-TR" sz="2400"/>
              <a:t>efforts to make Kerberos general-purpose</a:t>
            </a:r>
          </a:p>
          <a:p>
            <a:pPr lvl="2" eaLnBrk="1" hangingPunct="1"/>
            <a:r>
              <a:rPr lang="en-US" altLang="tr-TR" sz="2000"/>
              <a:t>encryption algorithm: v4 was only DES, v5 provides flexibility</a:t>
            </a:r>
          </a:p>
          <a:p>
            <a:pPr lvl="2" eaLnBrk="1" hangingPunct="1"/>
            <a:r>
              <a:rPr lang="en-US" altLang="tr-TR" sz="2000"/>
              <a:t>network protocol addresses: v4 was only IP addresses, v5 provides flexibility</a:t>
            </a:r>
          </a:p>
          <a:p>
            <a:pPr lvl="2" eaLnBrk="1" hangingPunct="1"/>
            <a:r>
              <a:rPr lang="en-US" altLang="tr-TR" sz="2000"/>
              <a:t>ticket lifetime: v4 was max. 1280 minutes due to length of the lifetime field, v5 supports arbitrary lifetime </a:t>
            </a:r>
          </a:p>
          <a:p>
            <a:pPr lvl="2" eaLnBrk="1" hangingPunct="1"/>
            <a:r>
              <a:rPr lang="en-US" altLang="tr-TR" sz="2000"/>
              <a:t>authentication forwarding: In practice a server may access another server on behalf of a client during a transaction. v4 does not, but v5 allows this.</a:t>
            </a:r>
            <a:endParaRPr lang="en-AU" altLang="tr-TR" sz="2000"/>
          </a:p>
        </p:txBody>
      </p:sp>
      <p:sp>
        <p:nvSpPr>
          <p:cNvPr id="43011" name="Slide Number Placeholder 1">
            <a:extLst>
              <a:ext uri="{FF2B5EF4-FFF2-40B4-BE49-F238E27FC236}">
                <a16:creationId xmlns:a16="http://schemas.microsoft.com/office/drawing/2014/main" id="{543B787F-2AA5-7504-FC0C-B9AC9F02F5F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C9BE8E89-BA75-774C-ACF7-8827E7B6315F}" type="slidenum">
              <a:rPr lang="en-US" altLang="en-US" sz="1400"/>
              <a:pPr>
                <a:spcBef>
                  <a:spcPct val="50000"/>
                </a:spcBef>
                <a:buClrTx/>
                <a:buSzTx/>
                <a:buFontTx/>
                <a:buNone/>
              </a:pPr>
              <a:t>21</a:t>
            </a:fld>
            <a:endParaRPr lang="en-US" altLang="en-US" sz="14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a:extLst>
              <a:ext uri="{FF2B5EF4-FFF2-40B4-BE49-F238E27FC236}">
                <a16:creationId xmlns:a16="http://schemas.microsoft.com/office/drawing/2014/main" id="{D0518FBD-2BBE-5879-427C-D843E1627FD1}"/>
              </a:ext>
            </a:extLst>
          </p:cNvPr>
          <p:cNvSpPr>
            <a:spLocks noGrp="1" noChangeArrowheads="1"/>
          </p:cNvSpPr>
          <p:nvPr>
            <p:ph type="title"/>
          </p:nvPr>
        </p:nvSpPr>
        <p:spPr>
          <a:xfrm>
            <a:off x="685800" y="190500"/>
            <a:ext cx="7772400" cy="685800"/>
          </a:xfrm>
        </p:spPr>
        <p:txBody>
          <a:bodyPr/>
          <a:lstStyle/>
          <a:p>
            <a:pPr eaLnBrk="1" hangingPunct="1"/>
            <a:r>
              <a:rPr lang="en-AU" altLang="tr-TR"/>
              <a:t>Kerberos Version 5</a:t>
            </a:r>
            <a:endParaRPr lang="en-US" altLang="tr-TR"/>
          </a:p>
        </p:txBody>
      </p:sp>
      <p:sp>
        <p:nvSpPr>
          <p:cNvPr id="44034" name="Rectangle 3">
            <a:extLst>
              <a:ext uri="{FF2B5EF4-FFF2-40B4-BE49-F238E27FC236}">
                <a16:creationId xmlns:a16="http://schemas.microsoft.com/office/drawing/2014/main" id="{4872BFC8-844A-BA67-362B-7FBFD42E734B}"/>
              </a:ext>
            </a:extLst>
          </p:cNvPr>
          <p:cNvSpPr>
            <a:spLocks noGrp="1" noChangeArrowheads="1"/>
          </p:cNvSpPr>
          <p:nvPr>
            <p:ph type="body" idx="1"/>
          </p:nvPr>
        </p:nvSpPr>
        <p:spPr>
          <a:xfrm>
            <a:off x="539750" y="1052513"/>
            <a:ext cx="8208963" cy="5616575"/>
          </a:xfrm>
        </p:spPr>
        <p:txBody>
          <a:bodyPr/>
          <a:lstStyle/>
          <a:p>
            <a:pPr eaLnBrk="1" hangingPunct="1">
              <a:lnSpc>
                <a:spcPct val="90000"/>
              </a:lnSpc>
            </a:pPr>
            <a:r>
              <a:rPr lang="en-US" altLang="tr-TR" sz="2800" dirty="0"/>
              <a:t>Kerberos v5 </a:t>
            </a:r>
            <a:r>
              <a:rPr lang="tr-TR" altLang="tr-TR" sz="2800" dirty="0" err="1"/>
              <a:t>solves</a:t>
            </a:r>
            <a:r>
              <a:rPr lang="tr-TR" altLang="tr-TR" sz="2800" dirty="0"/>
              <a:t> </a:t>
            </a:r>
            <a:r>
              <a:rPr lang="en-US" altLang="tr-TR" sz="2800" dirty="0"/>
              <a:t>some technical deficiencies</a:t>
            </a:r>
          </a:p>
          <a:p>
            <a:pPr lvl="1" eaLnBrk="1" hangingPunct="1">
              <a:lnSpc>
                <a:spcPct val="90000"/>
              </a:lnSpc>
            </a:pPr>
            <a:r>
              <a:rPr lang="en-US" altLang="tr-TR" sz="2400" dirty="0"/>
              <a:t>double encryption</a:t>
            </a:r>
          </a:p>
          <a:p>
            <a:pPr lvl="2" eaLnBrk="1" hangingPunct="1">
              <a:lnSpc>
                <a:spcPct val="90000"/>
              </a:lnSpc>
            </a:pPr>
            <a:r>
              <a:rPr lang="en-US" altLang="tr-TR" sz="2000" dirty="0"/>
              <a:t>in v4, tickets were unnecessarily doubly encrypted. In v5, this is removed.</a:t>
            </a:r>
          </a:p>
          <a:p>
            <a:pPr lvl="1" eaLnBrk="1" hangingPunct="1">
              <a:lnSpc>
                <a:spcPct val="90000"/>
              </a:lnSpc>
            </a:pPr>
            <a:r>
              <a:rPr lang="en-US" altLang="tr-TR" sz="2400" dirty="0"/>
              <a:t>v4 was using a non-standard DES mode which is shown to be vulnerable. v5 uses standard CBC mode</a:t>
            </a:r>
          </a:p>
          <a:p>
            <a:pPr lvl="1" eaLnBrk="1" hangingPunct="1">
              <a:lnSpc>
                <a:spcPct val="90000"/>
              </a:lnSpc>
            </a:pPr>
            <a:r>
              <a:rPr lang="en-US" altLang="tr-TR" sz="2400" dirty="0"/>
              <a:t>replays</a:t>
            </a:r>
          </a:p>
          <a:p>
            <a:pPr lvl="2" eaLnBrk="1" hangingPunct="1">
              <a:lnSpc>
                <a:spcPct val="90000"/>
              </a:lnSpc>
            </a:pPr>
            <a:r>
              <a:rPr lang="en-US" altLang="tr-TR" sz="2000" dirty="0"/>
              <a:t>are not 100% avoided in v4.</a:t>
            </a:r>
          </a:p>
          <a:p>
            <a:pPr lvl="2" eaLnBrk="1" hangingPunct="1">
              <a:lnSpc>
                <a:spcPct val="90000"/>
              </a:lnSpc>
            </a:pPr>
            <a:r>
              <a:rPr lang="en-US" altLang="tr-TR" sz="2000" dirty="0"/>
              <a:t>AS </a:t>
            </a:r>
            <a:r>
              <a:rPr lang="en-US" altLang="tr-TR" sz="2000" dirty="0">
                <a:sym typeface="Wingdings" pitchFamily="2" charset="2"/>
              </a:rPr>
              <a:t> Client and TGS  Client messages could be replayed during a lifetime of a ticket. In v5 nonces are used</a:t>
            </a:r>
          </a:p>
          <a:p>
            <a:pPr lvl="2" eaLnBrk="1" hangingPunct="1">
              <a:lnSpc>
                <a:spcPct val="90000"/>
              </a:lnSpc>
            </a:pPr>
            <a:r>
              <a:rPr lang="en-US" altLang="tr-TR" sz="2000" dirty="0">
                <a:sym typeface="Wingdings" pitchFamily="2" charset="2"/>
              </a:rPr>
              <a:t>since sessions keys are </a:t>
            </a:r>
            <a:r>
              <a:rPr lang="tr-TR" altLang="tr-TR" sz="2000" dirty="0" err="1">
                <a:sym typeface="Wingdings" pitchFamily="2" charset="2"/>
              </a:rPr>
              <a:t>the</a:t>
            </a:r>
            <a:r>
              <a:rPr lang="tr-TR" altLang="tr-TR" sz="2000" dirty="0">
                <a:sym typeface="Wingdings" pitchFamily="2" charset="2"/>
              </a:rPr>
              <a:t> </a:t>
            </a:r>
            <a:r>
              <a:rPr lang="en-US" altLang="tr-TR" sz="2000" dirty="0">
                <a:sym typeface="Wingdings" pitchFamily="2" charset="2"/>
              </a:rPr>
              <a:t>same for multiple client-server connection</a:t>
            </a:r>
            <a:r>
              <a:rPr lang="tr-TR" altLang="tr-TR" sz="2000" dirty="0">
                <a:sym typeface="Wingdings" pitchFamily="2" charset="2"/>
              </a:rPr>
              <a:t>s</a:t>
            </a:r>
            <a:r>
              <a:rPr lang="en-US" altLang="tr-TR" sz="2000" dirty="0">
                <a:sym typeface="Wingdings" pitchFamily="2" charset="2"/>
              </a:rPr>
              <a:t> using the same ticket, encrypted packets from old connections may </a:t>
            </a:r>
            <a:r>
              <a:rPr lang="tr-TR" altLang="tr-TR" sz="2000" dirty="0" err="1">
                <a:sym typeface="Wingdings" pitchFamily="2" charset="2"/>
              </a:rPr>
              <a:t>have</a:t>
            </a:r>
            <a:r>
              <a:rPr lang="tr-TR" altLang="tr-TR" sz="2000" dirty="0">
                <a:sym typeface="Wingdings" pitchFamily="2" charset="2"/>
              </a:rPr>
              <a:t> </a:t>
            </a:r>
            <a:r>
              <a:rPr lang="en-US" altLang="tr-TR" sz="2000" dirty="0">
                <a:sym typeface="Wingdings" pitchFamily="2" charset="2"/>
              </a:rPr>
              <a:t>be</a:t>
            </a:r>
            <a:r>
              <a:rPr lang="tr-TR" altLang="tr-TR" sz="2000" dirty="0">
                <a:sym typeface="Wingdings" pitchFamily="2" charset="2"/>
              </a:rPr>
              <a:t>en</a:t>
            </a:r>
            <a:r>
              <a:rPr lang="en-US" altLang="tr-TR" sz="2000" dirty="0">
                <a:sym typeface="Wingdings" pitchFamily="2" charset="2"/>
              </a:rPr>
              <a:t> replayed. </a:t>
            </a:r>
            <a:endParaRPr lang="tr-TR" altLang="tr-TR" sz="2000" dirty="0">
              <a:sym typeface="Wingdings" pitchFamily="2" charset="2"/>
            </a:endParaRPr>
          </a:p>
          <a:p>
            <a:pPr lvl="2" eaLnBrk="1" hangingPunct="1">
              <a:lnSpc>
                <a:spcPct val="90000"/>
              </a:lnSpc>
            </a:pPr>
            <a:r>
              <a:rPr lang="en-US" altLang="tr-TR" sz="2000" dirty="0">
                <a:sym typeface="Wingdings" pitchFamily="2" charset="2"/>
              </a:rPr>
              <a:t>v5 uses subkey mechanisms to avoid this type of replays.</a:t>
            </a:r>
            <a:endParaRPr lang="en-US" altLang="tr-TR" sz="2000" dirty="0"/>
          </a:p>
        </p:txBody>
      </p:sp>
      <p:sp>
        <p:nvSpPr>
          <p:cNvPr id="44035" name="Slide Number Placeholder 1">
            <a:extLst>
              <a:ext uri="{FF2B5EF4-FFF2-40B4-BE49-F238E27FC236}">
                <a16:creationId xmlns:a16="http://schemas.microsoft.com/office/drawing/2014/main" id="{FB3A5961-0134-92F5-3236-B9E1677AA95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FD137457-274A-C345-8D06-BB612344E0BC}" type="slidenum">
              <a:rPr lang="en-US" altLang="en-US" sz="1400"/>
              <a:pPr>
                <a:spcBef>
                  <a:spcPct val="50000"/>
                </a:spcBef>
                <a:buClrTx/>
                <a:buSzTx/>
                <a:buFontTx/>
                <a:buNone/>
              </a:pPr>
              <a:t>22</a:t>
            </a:fld>
            <a:endParaRPr lang="en-US" altLang="en-US" sz="1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7">
            <a:extLst>
              <a:ext uri="{FF2B5EF4-FFF2-40B4-BE49-F238E27FC236}">
                <a16:creationId xmlns:a16="http://schemas.microsoft.com/office/drawing/2014/main" id="{F66F43A2-8954-C4F1-43C7-FC2C84E83E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8" name="Text Box 6">
            <a:extLst>
              <a:ext uri="{FF2B5EF4-FFF2-40B4-BE49-F238E27FC236}">
                <a16:creationId xmlns:a16="http://schemas.microsoft.com/office/drawing/2014/main" id="{4E561FFB-9728-76D3-B1B4-A55E8BE388AA}"/>
              </a:ext>
            </a:extLst>
          </p:cNvPr>
          <p:cNvSpPr>
            <a:spLocks noGrp="1" noChangeArrowheads="1"/>
          </p:cNvSpPr>
          <p:nvPr>
            <p:ph type="body" idx="1"/>
          </p:nvPr>
        </p:nvSpPr>
        <p:spPr>
          <a:xfrm>
            <a:off x="7543800" y="1981200"/>
            <a:ext cx="1143000" cy="533400"/>
          </a:xfrm>
          <a:noFill/>
        </p:spPr>
        <p:txBody>
          <a:bodyPr/>
          <a:lstStyle/>
          <a:p>
            <a:pPr eaLnBrk="1" hangingPunct="1">
              <a:spcBef>
                <a:spcPct val="50000"/>
              </a:spcBef>
              <a:buClrTx/>
              <a:buFont typeface="Wingdings" pitchFamily="2" charset="2"/>
              <a:buNone/>
            </a:pPr>
            <a:r>
              <a:rPr lang="en-US" altLang="tr-TR" sz="1800" b="1" i="1">
                <a:latin typeface="Times New Roman" panose="02020603050405020304" pitchFamily="18" charset="0"/>
              </a:rPr>
              <a:t>|| Realm</a:t>
            </a:r>
            <a:r>
              <a:rPr lang="en-US" altLang="tr-TR" sz="1800" b="1" i="1" baseline="-25000">
                <a:latin typeface="Times New Roman" panose="02020603050405020304" pitchFamily="18" charset="0"/>
              </a:rPr>
              <a:t>v</a:t>
            </a:r>
          </a:p>
        </p:txBody>
      </p:sp>
      <p:sp>
        <p:nvSpPr>
          <p:cNvPr id="45059" name="Slide Number Placeholder 1">
            <a:extLst>
              <a:ext uri="{FF2B5EF4-FFF2-40B4-BE49-F238E27FC236}">
                <a16:creationId xmlns:a16="http://schemas.microsoft.com/office/drawing/2014/main" id="{81DD75E9-53FE-30DA-69E1-5CB894D60E7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5956E041-1027-9C48-B547-0C57F39410D3}" type="slidenum">
              <a:rPr lang="en-US" altLang="en-US" sz="1400"/>
              <a:pPr>
                <a:spcBef>
                  <a:spcPct val="50000"/>
                </a:spcBef>
                <a:buClrTx/>
                <a:buSzTx/>
                <a:buFontTx/>
                <a:buNone/>
              </a:pPr>
              <a:t>23</a:t>
            </a:fld>
            <a:endParaRPr lang="en-US" altLang="en-US" sz="14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a:extLst>
              <a:ext uri="{FF2B5EF4-FFF2-40B4-BE49-F238E27FC236}">
                <a16:creationId xmlns:a16="http://schemas.microsoft.com/office/drawing/2014/main" id="{C26DA9D3-0524-FC7F-587D-98445876D56C}"/>
              </a:ext>
            </a:extLst>
          </p:cNvPr>
          <p:cNvSpPr>
            <a:spLocks noGrp="1" noChangeArrowheads="1"/>
          </p:cNvSpPr>
          <p:nvPr>
            <p:ph type="title"/>
          </p:nvPr>
        </p:nvSpPr>
        <p:spPr>
          <a:xfrm>
            <a:off x="457200" y="228600"/>
            <a:ext cx="8686800" cy="609600"/>
          </a:xfrm>
        </p:spPr>
        <p:txBody>
          <a:bodyPr/>
          <a:lstStyle/>
          <a:p>
            <a:pPr eaLnBrk="1" hangingPunct="1"/>
            <a:r>
              <a:rPr lang="en-US" altLang="tr-TR"/>
              <a:t>Differences in messages btw v4 </a:t>
            </a:r>
            <a:r>
              <a:rPr lang="tr-TR" altLang="tr-TR"/>
              <a:t>&amp;</a:t>
            </a:r>
            <a:r>
              <a:rPr lang="en-US" altLang="tr-TR"/>
              <a:t> v5</a:t>
            </a:r>
          </a:p>
        </p:txBody>
      </p:sp>
      <p:sp>
        <p:nvSpPr>
          <p:cNvPr id="47106" name="Rectangle 3">
            <a:extLst>
              <a:ext uri="{FF2B5EF4-FFF2-40B4-BE49-F238E27FC236}">
                <a16:creationId xmlns:a16="http://schemas.microsoft.com/office/drawing/2014/main" id="{87724833-818E-1915-FD8A-F683B54CD64C}"/>
              </a:ext>
            </a:extLst>
          </p:cNvPr>
          <p:cNvSpPr>
            <a:spLocks noGrp="1" noChangeArrowheads="1"/>
          </p:cNvSpPr>
          <p:nvPr>
            <p:ph type="body" idx="1"/>
          </p:nvPr>
        </p:nvSpPr>
        <p:spPr>
          <a:xfrm>
            <a:off x="609600" y="1066800"/>
            <a:ext cx="8139113" cy="5410200"/>
          </a:xfrm>
        </p:spPr>
        <p:txBody>
          <a:bodyPr/>
          <a:lstStyle/>
          <a:p>
            <a:pPr eaLnBrk="1" hangingPunct="1">
              <a:lnSpc>
                <a:spcPct val="90000"/>
              </a:lnSpc>
            </a:pPr>
            <a:r>
              <a:rPr lang="en-US" altLang="tr-TR" sz="2800"/>
              <a:t>General</a:t>
            </a:r>
          </a:p>
          <a:p>
            <a:pPr lvl="1" eaLnBrk="1" hangingPunct="1">
              <a:lnSpc>
                <a:spcPct val="90000"/>
              </a:lnSpc>
            </a:pPr>
            <a:r>
              <a:rPr lang="en-US" altLang="tr-TR" sz="2400"/>
              <a:t>client realm together with ID_client</a:t>
            </a:r>
          </a:p>
          <a:p>
            <a:pPr lvl="1" eaLnBrk="1" hangingPunct="1">
              <a:lnSpc>
                <a:spcPct val="90000"/>
              </a:lnSpc>
            </a:pPr>
            <a:r>
              <a:rPr lang="en-US" altLang="tr-TR" sz="2400"/>
              <a:t>server realm together with ID_server</a:t>
            </a:r>
          </a:p>
          <a:p>
            <a:pPr eaLnBrk="1" hangingPunct="1">
              <a:lnSpc>
                <a:spcPct val="90000"/>
              </a:lnSpc>
            </a:pPr>
            <a:r>
              <a:rPr lang="en-US" altLang="tr-TR" sz="2800"/>
              <a:t>Message 1</a:t>
            </a:r>
          </a:p>
          <a:p>
            <a:pPr lvl="1" eaLnBrk="1" hangingPunct="1">
              <a:lnSpc>
                <a:spcPct val="90000"/>
              </a:lnSpc>
            </a:pPr>
            <a:r>
              <a:rPr lang="en-US" altLang="tr-TR" sz="2400"/>
              <a:t>options (client’s request of ticket functionality</a:t>
            </a:r>
            <a:r>
              <a:rPr lang="tr-TR" altLang="tr-TR" sz="2400"/>
              <a:t> (flags)</a:t>
            </a:r>
            <a:r>
              <a:rPr lang="en-US" altLang="tr-TR" sz="2400"/>
              <a:t>), times (client’s request of ticket validity), nonce (for replay control)</a:t>
            </a:r>
          </a:p>
          <a:p>
            <a:pPr eaLnBrk="1" hangingPunct="1">
              <a:lnSpc>
                <a:spcPct val="90000"/>
              </a:lnSpc>
            </a:pPr>
            <a:r>
              <a:rPr lang="en-US" altLang="tr-TR" sz="2800"/>
              <a:t>Message 2</a:t>
            </a:r>
          </a:p>
          <a:p>
            <a:pPr lvl="1" eaLnBrk="1" hangingPunct="1">
              <a:lnSpc>
                <a:spcPct val="90000"/>
              </a:lnSpc>
            </a:pPr>
            <a:r>
              <a:rPr lang="en-US" altLang="tr-TR" sz="2400"/>
              <a:t>ticket is encrypted only once</a:t>
            </a:r>
          </a:p>
          <a:p>
            <a:pPr lvl="1" eaLnBrk="1" hangingPunct="1">
              <a:lnSpc>
                <a:spcPct val="90000"/>
              </a:lnSpc>
            </a:pPr>
            <a:r>
              <a:rPr lang="en-US" altLang="tr-TR" sz="2400"/>
              <a:t>ticket includes flags (current </a:t>
            </a:r>
            <a:r>
              <a:rPr lang="tr-TR" altLang="tr-TR" sz="2400"/>
              <a:t>ticket </a:t>
            </a:r>
            <a:r>
              <a:rPr lang="en-US" altLang="tr-TR" sz="2400"/>
              <a:t>status and other functionality)</a:t>
            </a:r>
          </a:p>
          <a:p>
            <a:pPr lvl="1" eaLnBrk="1" hangingPunct="1">
              <a:lnSpc>
                <a:spcPct val="90000"/>
              </a:lnSpc>
            </a:pPr>
            <a:r>
              <a:rPr lang="en-US" altLang="tr-TR" sz="2400"/>
              <a:t>nonce is returned to prove freshness</a:t>
            </a:r>
          </a:p>
          <a:p>
            <a:pPr lvl="1" eaLnBrk="1" hangingPunct="1">
              <a:lnSpc>
                <a:spcPct val="90000"/>
              </a:lnSpc>
            </a:pPr>
            <a:r>
              <a:rPr lang="en-US" altLang="tr-TR" sz="2400"/>
              <a:t>Client ID and Realm are added to inform the client about the key to be used to decrypt the message</a:t>
            </a:r>
          </a:p>
        </p:txBody>
      </p:sp>
      <p:sp>
        <p:nvSpPr>
          <p:cNvPr id="47107" name="Slide Number Placeholder 1">
            <a:extLst>
              <a:ext uri="{FF2B5EF4-FFF2-40B4-BE49-F238E27FC236}">
                <a16:creationId xmlns:a16="http://schemas.microsoft.com/office/drawing/2014/main" id="{2A9D7115-06E7-C7A5-66A7-FFDEE8494E7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F4C8F194-CB74-2F4F-9878-F85F98059E15}" type="slidenum">
              <a:rPr lang="en-US" altLang="en-US" sz="1400"/>
              <a:pPr>
                <a:spcBef>
                  <a:spcPct val="50000"/>
                </a:spcBef>
                <a:buClrTx/>
                <a:buSzTx/>
                <a:buFontTx/>
                <a:buNone/>
              </a:pPr>
              <a:t>24</a:t>
            </a:fld>
            <a:endParaRPr lang="en-US" altLang="en-US" sz="14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a:extLst>
              <a:ext uri="{FF2B5EF4-FFF2-40B4-BE49-F238E27FC236}">
                <a16:creationId xmlns:a16="http://schemas.microsoft.com/office/drawing/2014/main" id="{07B5BBF5-C331-DF74-B882-092283493860}"/>
              </a:ext>
            </a:extLst>
          </p:cNvPr>
          <p:cNvSpPr>
            <a:spLocks noGrp="1" noChangeArrowheads="1"/>
          </p:cNvSpPr>
          <p:nvPr>
            <p:ph type="title"/>
          </p:nvPr>
        </p:nvSpPr>
        <p:spPr>
          <a:xfrm>
            <a:off x="609600" y="762000"/>
            <a:ext cx="8153400" cy="609600"/>
          </a:xfrm>
        </p:spPr>
        <p:txBody>
          <a:bodyPr/>
          <a:lstStyle/>
          <a:p>
            <a:pPr eaLnBrk="1" hangingPunct="1"/>
            <a:r>
              <a:rPr lang="en-US" altLang="tr-TR"/>
              <a:t>Differences in messages btw v4 and v5</a:t>
            </a:r>
          </a:p>
        </p:txBody>
      </p:sp>
      <p:sp>
        <p:nvSpPr>
          <p:cNvPr id="48130" name="Rectangle 3">
            <a:extLst>
              <a:ext uri="{FF2B5EF4-FFF2-40B4-BE49-F238E27FC236}">
                <a16:creationId xmlns:a16="http://schemas.microsoft.com/office/drawing/2014/main" id="{0C8ABCAD-EC7D-6902-2239-2DE18A552BC3}"/>
              </a:ext>
            </a:extLst>
          </p:cNvPr>
          <p:cNvSpPr>
            <a:spLocks noGrp="1" noChangeArrowheads="1"/>
          </p:cNvSpPr>
          <p:nvPr>
            <p:ph type="body" idx="1"/>
          </p:nvPr>
        </p:nvSpPr>
        <p:spPr>
          <a:xfrm>
            <a:off x="762000" y="1828800"/>
            <a:ext cx="7772400" cy="4191000"/>
          </a:xfrm>
        </p:spPr>
        <p:txBody>
          <a:bodyPr/>
          <a:lstStyle/>
          <a:p>
            <a:pPr eaLnBrk="1" hangingPunct="1">
              <a:lnSpc>
                <a:spcPct val="90000"/>
              </a:lnSpc>
            </a:pPr>
            <a:r>
              <a:rPr lang="en-US" altLang="tr-TR"/>
              <a:t>Message 3</a:t>
            </a:r>
          </a:p>
          <a:p>
            <a:pPr lvl="1" eaLnBrk="1" hangingPunct="1">
              <a:lnSpc>
                <a:spcPct val="90000"/>
              </a:lnSpc>
            </a:pPr>
            <a:r>
              <a:rPr lang="en-US" altLang="tr-TR"/>
              <a:t>requested times and options are sent to TGS by Client</a:t>
            </a:r>
          </a:p>
          <a:p>
            <a:pPr lvl="1" eaLnBrk="1" hangingPunct="1">
              <a:lnSpc>
                <a:spcPct val="90000"/>
              </a:lnSpc>
            </a:pPr>
            <a:r>
              <a:rPr lang="en-US" altLang="tr-TR"/>
              <a:t>authenticator is essentially same as v4</a:t>
            </a:r>
          </a:p>
          <a:p>
            <a:pPr lvl="1" eaLnBrk="1" hangingPunct="1">
              <a:lnSpc>
                <a:spcPct val="90000"/>
              </a:lnSpc>
            </a:pPr>
            <a:r>
              <a:rPr lang="en-US" altLang="tr-TR"/>
              <a:t>nonce</a:t>
            </a:r>
          </a:p>
          <a:p>
            <a:pPr eaLnBrk="1" hangingPunct="1">
              <a:lnSpc>
                <a:spcPct val="90000"/>
              </a:lnSpc>
            </a:pPr>
            <a:r>
              <a:rPr lang="en-US" altLang="tr-TR"/>
              <a:t>Message 4</a:t>
            </a:r>
          </a:p>
          <a:p>
            <a:pPr lvl="1" eaLnBrk="1" hangingPunct="1">
              <a:lnSpc>
                <a:spcPct val="90000"/>
              </a:lnSpc>
            </a:pPr>
            <a:r>
              <a:rPr lang="en-US" altLang="tr-TR"/>
              <a:t>ticket for server has a similar structure as the ticket for TGS</a:t>
            </a:r>
          </a:p>
          <a:p>
            <a:pPr lvl="1" eaLnBrk="1" hangingPunct="1">
              <a:lnSpc>
                <a:spcPct val="90000"/>
              </a:lnSpc>
            </a:pPr>
            <a:r>
              <a:rPr lang="en-US" altLang="tr-TR"/>
              <a:t>nonce is returned for replay check</a:t>
            </a:r>
          </a:p>
        </p:txBody>
      </p:sp>
      <p:sp>
        <p:nvSpPr>
          <p:cNvPr id="48131" name="Slide Number Placeholder 1">
            <a:extLst>
              <a:ext uri="{FF2B5EF4-FFF2-40B4-BE49-F238E27FC236}">
                <a16:creationId xmlns:a16="http://schemas.microsoft.com/office/drawing/2014/main" id="{D3AAA371-B8C4-BD37-329A-CEF3A43104F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0809EA72-EBE6-7448-AD0B-BE7637A17ED0}" type="slidenum">
              <a:rPr lang="en-US" altLang="en-US" sz="1400"/>
              <a:pPr>
                <a:spcBef>
                  <a:spcPct val="50000"/>
                </a:spcBef>
                <a:buClrTx/>
                <a:buSzTx/>
                <a:buFontTx/>
                <a:buNone/>
              </a:pPr>
              <a:t>25</a:t>
            </a:fld>
            <a:endParaRPr lang="en-US" altLang="en-US" sz="14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a:extLst>
              <a:ext uri="{FF2B5EF4-FFF2-40B4-BE49-F238E27FC236}">
                <a16:creationId xmlns:a16="http://schemas.microsoft.com/office/drawing/2014/main" id="{A50F73B3-BABE-FD7C-401E-5B7ECE23D2CA}"/>
              </a:ext>
            </a:extLst>
          </p:cNvPr>
          <p:cNvSpPr>
            <a:spLocks noGrp="1" noChangeArrowheads="1"/>
          </p:cNvSpPr>
          <p:nvPr>
            <p:ph type="title"/>
          </p:nvPr>
        </p:nvSpPr>
        <p:spPr>
          <a:xfrm>
            <a:off x="609600" y="762000"/>
            <a:ext cx="8153400" cy="609600"/>
          </a:xfrm>
        </p:spPr>
        <p:txBody>
          <a:bodyPr/>
          <a:lstStyle/>
          <a:p>
            <a:pPr eaLnBrk="1" hangingPunct="1"/>
            <a:r>
              <a:rPr lang="en-US" altLang="tr-TR"/>
              <a:t>Differences in messages btw v4 and v5</a:t>
            </a:r>
          </a:p>
        </p:txBody>
      </p:sp>
      <p:sp>
        <p:nvSpPr>
          <p:cNvPr id="49154" name="Rectangle 3">
            <a:extLst>
              <a:ext uri="{FF2B5EF4-FFF2-40B4-BE49-F238E27FC236}">
                <a16:creationId xmlns:a16="http://schemas.microsoft.com/office/drawing/2014/main" id="{749B4B16-A774-12A7-D7A7-741A37BB132A}"/>
              </a:ext>
            </a:extLst>
          </p:cNvPr>
          <p:cNvSpPr>
            <a:spLocks noGrp="1" noChangeArrowheads="1"/>
          </p:cNvSpPr>
          <p:nvPr>
            <p:ph type="body" idx="1"/>
          </p:nvPr>
        </p:nvSpPr>
        <p:spPr>
          <a:xfrm>
            <a:off x="762000" y="1752600"/>
            <a:ext cx="7772400" cy="4191000"/>
          </a:xfrm>
        </p:spPr>
        <p:txBody>
          <a:bodyPr/>
          <a:lstStyle/>
          <a:p>
            <a:pPr eaLnBrk="1" hangingPunct="1">
              <a:lnSpc>
                <a:spcPct val="90000"/>
              </a:lnSpc>
            </a:pPr>
            <a:r>
              <a:rPr lang="en-US" altLang="tr-TR" sz="2800"/>
              <a:t>Message 5</a:t>
            </a:r>
          </a:p>
          <a:p>
            <a:pPr lvl="1" eaLnBrk="1" hangingPunct="1">
              <a:lnSpc>
                <a:spcPct val="90000"/>
              </a:lnSpc>
            </a:pPr>
            <a:r>
              <a:rPr lang="en-US" altLang="tr-TR" sz="2400"/>
              <a:t>authenticator for server is quite different in v5</a:t>
            </a:r>
          </a:p>
          <a:p>
            <a:pPr lvl="2" eaLnBrk="1" hangingPunct="1">
              <a:lnSpc>
                <a:spcPct val="90000"/>
              </a:lnSpc>
            </a:pPr>
            <a:r>
              <a:rPr lang="en-US" altLang="tr-TR" sz="2000"/>
              <a:t>subkey: client’s choice for an encryption key for the session. To avoid replays from previous sessions</a:t>
            </a:r>
          </a:p>
          <a:p>
            <a:pPr lvl="2" eaLnBrk="1" hangingPunct="1">
              <a:lnSpc>
                <a:spcPct val="90000"/>
              </a:lnSpc>
            </a:pPr>
            <a:r>
              <a:rPr lang="en-US" altLang="tr-TR" sz="2000"/>
              <a:t>sequence number: optional accompanying mechanism for replays. Indicates the starting value for client-to-server messages</a:t>
            </a:r>
          </a:p>
          <a:p>
            <a:pPr eaLnBrk="1" hangingPunct="1">
              <a:lnSpc>
                <a:spcPct val="90000"/>
              </a:lnSpc>
            </a:pPr>
            <a:r>
              <a:rPr lang="en-US" altLang="tr-TR" sz="2800"/>
              <a:t>Message 6</a:t>
            </a:r>
          </a:p>
          <a:p>
            <a:pPr lvl="1" eaLnBrk="1" hangingPunct="1">
              <a:lnSpc>
                <a:spcPct val="90000"/>
              </a:lnSpc>
            </a:pPr>
            <a:r>
              <a:rPr lang="en-US" altLang="tr-TR" sz="2400"/>
              <a:t>server may enforce its own subkey</a:t>
            </a:r>
          </a:p>
          <a:p>
            <a:pPr lvl="1" eaLnBrk="1" hangingPunct="1">
              <a:lnSpc>
                <a:spcPct val="90000"/>
              </a:lnSpc>
            </a:pPr>
            <a:r>
              <a:rPr lang="en-US" altLang="tr-TR" sz="2400"/>
              <a:t>(optional) initial sequence number for server-to-client messages</a:t>
            </a:r>
          </a:p>
        </p:txBody>
      </p:sp>
      <p:sp>
        <p:nvSpPr>
          <p:cNvPr id="49155" name="Slide Number Placeholder 1">
            <a:extLst>
              <a:ext uri="{FF2B5EF4-FFF2-40B4-BE49-F238E27FC236}">
                <a16:creationId xmlns:a16="http://schemas.microsoft.com/office/drawing/2014/main" id="{5B6FA4A8-87C2-1532-12F7-4EB922AE694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5EDFBBDC-B4A0-7A45-96FF-1ADA825F529D}" type="slidenum">
              <a:rPr lang="en-US" altLang="en-US" sz="1400"/>
              <a:pPr>
                <a:spcBef>
                  <a:spcPct val="50000"/>
                </a:spcBef>
                <a:buClrTx/>
                <a:buSzTx/>
                <a:buFontTx/>
                <a:buNone/>
              </a:pPr>
              <a:t>26</a:t>
            </a:fld>
            <a:endParaRPr lang="en-US" altLang="en-US" sz="1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a:extLst>
              <a:ext uri="{FF2B5EF4-FFF2-40B4-BE49-F238E27FC236}">
                <a16:creationId xmlns:a16="http://schemas.microsoft.com/office/drawing/2014/main" id="{9A192131-4333-5F14-EBA9-BFC0069F9085}"/>
              </a:ext>
            </a:extLst>
          </p:cNvPr>
          <p:cNvSpPr>
            <a:spLocks noGrp="1" noChangeArrowheads="1"/>
          </p:cNvSpPr>
          <p:nvPr>
            <p:ph type="title"/>
          </p:nvPr>
        </p:nvSpPr>
        <p:spPr>
          <a:xfrm>
            <a:off x="685800" y="228600"/>
            <a:ext cx="7772400" cy="990600"/>
          </a:xfrm>
        </p:spPr>
        <p:txBody>
          <a:bodyPr/>
          <a:lstStyle/>
          <a:p>
            <a:pPr eaLnBrk="1" hangingPunct="1"/>
            <a:r>
              <a:rPr lang="tr-TR" altLang="tr-TR"/>
              <a:t>Some </a:t>
            </a:r>
            <a:r>
              <a:rPr lang="en-US" altLang="tr-TR"/>
              <a:t>Ticket Flags (</a:t>
            </a:r>
            <a:r>
              <a:rPr lang="tr-TR" altLang="tr-TR"/>
              <a:t>Options</a:t>
            </a:r>
            <a:r>
              <a:rPr lang="en-US" altLang="tr-TR"/>
              <a:t>)</a:t>
            </a:r>
            <a:r>
              <a:rPr lang="tr-TR" altLang="tr-TR"/>
              <a:t> – </a:t>
            </a:r>
            <a:r>
              <a:rPr lang="tr-TR" altLang="tr-TR" sz="2800"/>
              <a:t>Full list is at pp. 498-</a:t>
            </a:r>
            <a:r>
              <a:rPr lang="en-US" altLang="tr-TR" sz="2800"/>
              <a:t>500</a:t>
            </a:r>
            <a:r>
              <a:rPr lang="tr-TR" altLang="tr-TR" sz="2800"/>
              <a:t> of Stallings</a:t>
            </a:r>
            <a:endParaRPr lang="en-US" altLang="tr-TR" sz="2800"/>
          </a:p>
        </p:txBody>
      </p:sp>
      <p:sp>
        <p:nvSpPr>
          <p:cNvPr id="50178" name="Rectangle 3">
            <a:extLst>
              <a:ext uri="{FF2B5EF4-FFF2-40B4-BE49-F238E27FC236}">
                <a16:creationId xmlns:a16="http://schemas.microsoft.com/office/drawing/2014/main" id="{D423CDC4-74C2-80D0-DC5D-BC376C767B82}"/>
              </a:ext>
            </a:extLst>
          </p:cNvPr>
          <p:cNvSpPr>
            <a:spLocks noGrp="1" noChangeArrowheads="1"/>
          </p:cNvSpPr>
          <p:nvPr>
            <p:ph type="body" idx="1"/>
          </p:nvPr>
        </p:nvSpPr>
        <p:spPr>
          <a:xfrm>
            <a:off x="685800" y="1371600"/>
            <a:ext cx="7772400" cy="5257800"/>
          </a:xfrm>
        </p:spPr>
        <p:txBody>
          <a:bodyPr/>
          <a:lstStyle/>
          <a:p>
            <a:pPr eaLnBrk="1" hangingPunct="1">
              <a:lnSpc>
                <a:spcPct val="90000"/>
              </a:lnSpc>
            </a:pPr>
            <a:r>
              <a:rPr lang="en-US" altLang="tr-TR"/>
              <a:t>Renewable</a:t>
            </a:r>
          </a:p>
          <a:p>
            <a:pPr lvl="1" eaLnBrk="1" hangingPunct="1">
              <a:lnSpc>
                <a:spcPct val="90000"/>
              </a:lnSpc>
            </a:pPr>
            <a:r>
              <a:rPr lang="en-US" altLang="tr-TR"/>
              <a:t>long lived tickets are risky (may be stolen and the opponent can use until the expiration time)</a:t>
            </a:r>
          </a:p>
          <a:p>
            <a:pPr lvl="1" eaLnBrk="1" hangingPunct="1">
              <a:lnSpc>
                <a:spcPct val="90000"/>
              </a:lnSpc>
            </a:pPr>
            <a:r>
              <a:rPr lang="en-US" altLang="tr-TR"/>
              <a:t>short lived ones cause protocol overheads</a:t>
            </a:r>
          </a:p>
          <a:p>
            <a:pPr lvl="2" eaLnBrk="1" hangingPunct="1">
              <a:lnSpc>
                <a:spcPct val="90000"/>
              </a:lnSpc>
            </a:pPr>
            <a:r>
              <a:rPr lang="en-US" altLang="tr-TR"/>
              <a:t>for TGT, the user should enter password for each ticket</a:t>
            </a:r>
          </a:p>
          <a:p>
            <a:pPr lvl="1" eaLnBrk="1" hangingPunct="1">
              <a:lnSpc>
                <a:spcPct val="90000"/>
              </a:lnSpc>
            </a:pPr>
            <a:r>
              <a:rPr lang="en-US" altLang="tr-TR"/>
              <a:t>Solution: ticket originally has short lifetime, but can be periodically (and automatically) renewed</a:t>
            </a:r>
          </a:p>
          <a:p>
            <a:pPr lvl="2" eaLnBrk="1" hangingPunct="1">
              <a:lnSpc>
                <a:spcPct val="90000"/>
              </a:lnSpc>
            </a:pPr>
            <a:r>
              <a:rPr lang="en-US" altLang="tr-TR"/>
              <a:t>until </a:t>
            </a:r>
            <a:r>
              <a:rPr lang="en-US" altLang="tr-TR" i="1"/>
              <a:t>renew-till</a:t>
            </a:r>
            <a:r>
              <a:rPr lang="en-US" altLang="tr-TR"/>
              <a:t> time specified in the ticket</a:t>
            </a:r>
          </a:p>
          <a:p>
            <a:pPr lvl="2" eaLnBrk="1" hangingPunct="1">
              <a:lnSpc>
                <a:spcPct val="90000"/>
              </a:lnSpc>
            </a:pPr>
            <a:r>
              <a:rPr lang="en-US" altLang="tr-TR"/>
              <a:t>unless TGS or AS refuses to renew it (if stolen)</a:t>
            </a:r>
          </a:p>
        </p:txBody>
      </p:sp>
      <p:sp>
        <p:nvSpPr>
          <p:cNvPr id="50179" name="Slide Number Placeholder 1">
            <a:extLst>
              <a:ext uri="{FF2B5EF4-FFF2-40B4-BE49-F238E27FC236}">
                <a16:creationId xmlns:a16="http://schemas.microsoft.com/office/drawing/2014/main" id="{66F20AD9-2A88-1AF3-9A7D-83691241E6C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366D59F6-4CDE-C042-A292-4D0813B4B063}" type="slidenum">
              <a:rPr lang="en-US" altLang="en-US" sz="1400"/>
              <a:pPr>
                <a:spcBef>
                  <a:spcPct val="50000"/>
                </a:spcBef>
                <a:buClrTx/>
                <a:buSzTx/>
                <a:buFontTx/>
                <a:buNone/>
              </a:pPr>
              <a:t>27</a:t>
            </a:fld>
            <a:endParaRPr lang="en-US" altLang="en-US" sz="14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a:extLst>
              <a:ext uri="{FF2B5EF4-FFF2-40B4-BE49-F238E27FC236}">
                <a16:creationId xmlns:a16="http://schemas.microsoft.com/office/drawing/2014/main" id="{F7F1DAA3-F857-5ECD-CFE1-F2C18D322715}"/>
              </a:ext>
            </a:extLst>
          </p:cNvPr>
          <p:cNvSpPr>
            <a:spLocks noGrp="1" noChangeArrowheads="1"/>
          </p:cNvSpPr>
          <p:nvPr>
            <p:ph type="title"/>
          </p:nvPr>
        </p:nvSpPr>
        <p:spPr>
          <a:xfrm>
            <a:off x="685800" y="228600"/>
            <a:ext cx="7772400" cy="990600"/>
          </a:xfrm>
        </p:spPr>
        <p:txBody>
          <a:bodyPr/>
          <a:lstStyle/>
          <a:p>
            <a:pPr eaLnBrk="1" hangingPunct="1"/>
            <a:r>
              <a:rPr lang="en-US" altLang="tr-TR"/>
              <a:t>Ticket Flags (some of them)</a:t>
            </a:r>
          </a:p>
        </p:txBody>
      </p:sp>
      <p:sp>
        <p:nvSpPr>
          <p:cNvPr id="51202" name="Rectangle 3">
            <a:extLst>
              <a:ext uri="{FF2B5EF4-FFF2-40B4-BE49-F238E27FC236}">
                <a16:creationId xmlns:a16="http://schemas.microsoft.com/office/drawing/2014/main" id="{581F6B77-AF8D-7B9E-7AD5-337B5764C28A}"/>
              </a:ext>
            </a:extLst>
          </p:cNvPr>
          <p:cNvSpPr>
            <a:spLocks noGrp="1" noChangeArrowheads="1"/>
          </p:cNvSpPr>
          <p:nvPr>
            <p:ph type="body" idx="1"/>
          </p:nvPr>
        </p:nvSpPr>
        <p:spPr>
          <a:xfrm>
            <a:off x="685800" y="1371600"/>
            <a:ext cx="8077200" cy="5257800"/>
          </a:xfrm>
        </p:spPr>
        <p:txBody>
          <a:bodyPr/>
          <a:lstStyle/>
          <a:p>
            <a:pPr eaLnBrk="1" hangingPunct="1"/>
            <a:r>
              <a:rPr lang="en-US" altLang="tr-TR" sz="2800" i="1"/>
              <a:t>Proxiable</a:t>
            </a:r>
            <a:r>
              <a:rPr lang="en-US" altLang="tr-TR" sz="2800"/>
              <a:t> / </a:t>
            </a:r>
            <a:r>
              <a:rPr lang="en-US" altLang="tr-TR" sz="2800" i="1"/>
              <a:t>Proxy</a:t>
            </a:r>
          </a:p>
          <a:p>
            <a:pPr lvl="1" eaLnBrk="1" hangingPunct="1"/>
            <a:r>
              <a:rPr lang="en-US" altLang="tr-TR" sz="2400"/>
              <a:t>If a TGT is </a:t>
            </a:r>
            <a:r>
              <a:rPr lang="en-US" altLang="tr-TR" sz="2400" i="1"/>
              <a:t>proxiable</a:t>
            </a:r>
            <a:r>
              <a:rPr lang="en-US" altLang="tr-TR" sz="2400"/>
              <a:t>, then TGS may issue </a:t>
            </a:r>
            <a:r>
              <a:rPr lang="en-US" altLang="tr-TR" sz="2400" i="1"/>
              <a:t>proxy</a:t>
            </a:r>
            <a:r>
              <a:rPr lang="en-US" altLang="tr-TR" sz="2400"/>
              <a:t> tickets that the ticket owner (say Alice) may give some other servers that may act on behalf of Alice</a:t>
            </a:r>
          </a:p>
          <a:p>
            <a:pPr eaLnBrk="1" hangingPunct="1"/>
            <a:r>
              <a:rPr lang="en-US" altLang="tr-TR" sz="2800" i="1"/>
              <a:t>Forwardable</a:t>
            </a:r>
            <a:r>
              <a:rPr lang="en-US" altLang="tr-TR" sz="2800"/>
              <a:t> / </a:t>
            </a:r>
            <a:r>
              <a:rPr lang="en-US" altLang="tr-TR" sz="2800" i="1"/>
              <a:t>Forwarded</a:t>
            </a:r>
          </a:p>
          <a:p>
            <a:pPr lvl="1" eaLnBrk="1" hangingPunct="1"/>
            <a:r>
              <a:rPr lang="en-US" altLang="tr-TR" sz="2400"/>
              <a:t>more powerful than proxy</a:t>
            </a:r>
          </a:p>
          <a:p>
            <a:pPr lvl="2" eaLnBrk="1" hangingPunct="1"/>
            <a:r>
              <a:rPr lang="en-US" altLang="tr-TR" sz="2000"/>
              <a:t>proxy flag can be set only in server tickets</a:t>
            </a:r>
          </a:p>
          <a:p>
            <a:pPr lvl="2" eaLnBrk="1" hangingPunct="1"/>
            <a:r>
              <a:rPr lang="en-US" altLang="tr-TR" sz="2000"/>
              <a:t>forwarded flag can be set also in TGTs</a:t>
            </a:r>
          </a:p>
          <a:p>
            <a:pPr lvl="1" eaLnBrk="1" hangingPunct="1"/>
            <a:r>
              <a:rPr lang="en-US" altLang="tr-TR" sz="2400"/>
              <a:t>if a TGT bears a </a:t>
            </a:r>
            <a:r>
              <a:rPr lang="en-US" altLang="tr-TR" sz="2400" i="1"/>
              <a:t>forwardable</a:t>
            </a:r>
            <a:r>
              <a:rPr lang="en-US" altLang="tr-TR" sz="2400"/>
              <a:t> flag set, than TGS may issue </a:t>
            </a:r>
            <a:r>
              <a:rPr lang="en-US" altLang="tr-TR" sz="2400" i="1"/>
              <a:t>forwarded</a:t>
            </a:r>
            <a:r>
              <a:rPr lang="en-US" altLang="tr-TR" sz="2400"/>
              <a:t> </a:t>
            </a:r>
            <a:r>
              <a:rPr lang="tr-TR" altLang="tr-TR" sz="2400"/>
              <a:t> </a:t>
            </a:r>
            <a:r>
              <a:rPr lang="en-US" altLang="tr-TR" sz="2400"/>
              <a:t>TGTs for a nearby realm</a:t>
            </a:r>
          </a:p>
          <a:p>
            <a:pPr lvl="2" eaLnBrk="1" hangingPunct="1"/>
            <a:r>
              <a:rPr lang="en-US" altLang="tr-TR" sz="2000"/>
              <a:t>nearby realm’s TGS may either forward or issue a server ticket. </a:t>
            </a:r>
            <a:endParaRPr lang="tr-TR" altLang="tr-TR" sz="2000"/>
          </a:p>
          <a:p>
            <a:pPr lvl="2" eaLnBrk="1" hangingPunct="1"/>
            <a:r>
              <a:rPr lang="en-US" altLang="tr-TR" sz="2000"/>
              <a:t>In this way, realms can be connected</a:t>
            </a:r>
          </a:p>
        </p:txBody>
      </p:sp>
      <p:sp>
        <p:nvSpPr>
          <p:cNvPr id="51203" name="Slide Number Placeholder 1">
            <a:extLst>
              <a:ext uri="{FF2B5EF4-FFF2-40B4-BE49-F238E27FC236}">
                <a16:creationId xmlns:a16="http://schemas.microsoft.com/office/drawing/2014/main" id="{FFC73A7B-65E7-1E8F-14A7-E7763A3E253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50DFBA99-6A60-054D-90D9-41CD16304390}" type="slidenum">
              <a:rPr lang="en-US" altLang="en-US" sz="1400"/>
              <a:pPr>
                <a:spcBef>
                  <a:spcPct val="50000"/>
                </a:spcBef>
                <a:buClrTx/>
                <a:buSzTx/>
                <a:buFontTx/>
                <a:buNone/>
              </a:pPr>
              <a:t>28</a:t>
            </a:fld>
            <a:endParaRPr lang="en-US" altLang="en-US" sz="14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2C3C5-DB8D-03F2-297B-E6016DFB2F34}"/>
              </a:ext>
            </a:extLst>
          </p:cNvPr>
          <p:cNvSpPr>
            <a:spLocks noGrp="1"/>
          </p:cNvSpPr>
          <p:nvPr>
            <p:ph type="title"/>
          </p:nvPr>
        </p:nvSpPr>
        <p:spPr>
          <a:xfrm>
            <a:off x="1043608" y="0"/>
            <a:ext cx="7772400" cy="1143000"/>
          </a:xfrm>
        </p:spPr>
        <p:txBody>
          <a:bodyPr/>
          <a:lstStyle/>
          <a:p>
            <a:r>
              <a:rPr lang="en-US" dirty="0"/>
              <a:t>What is the Kerberos PAC?</a:t>
            </a:r>
            <a:endParaRPr lang="en-JO" dirty="0"/>
          </a:p>
        </p:txBody>
      </p:sp>
      <p:sp>
        <p:nvSpPr>
          <p:cNvPr id="3" name="Content Placeholder 2">
            <a:extLst>
              <a:ext uri="{FF2B5EF4-FFF2-40B4-BE49-F238E27FC236}">
                <a16:creationId xmlns:a16="http://schemas.microsoft.com/office/drawing/2014/main" id="{4F89F796-6316-5102-C8AF-09E87A9BB9FC}"/>
              </a:ext>
            </a:extLst>
          </p:cNvPr>
          <p:cNvSpPr>
            <a:spLocks noGrp="1"/>
          </p:cNvSpPr>
          <p:nvPr>
            <p:ph idx="1"/>
          </p:nvPr>
        </p:nvSpPr>
        <p:spPr>
          <a:xfrm>
            <a:off x="286973" y="1143000"/>
            <a:ext cx="8883018" cy="5454352"/>
          </a:xfrm>
        </p:spPr>
        <p:txBody>
          <a:bodyPr/>
          <a:lstStyle/>
          <a:p>
            <a:pPr algn="l"/>
            <a:r>
              <a:rPr lang="en-US" sz="2400" b="0" i="0" dirty="0">
                <a:solidFill>
                  <a:srgbClr val="666666"/>
                </a:solidFill>
                <a:effectLst/>
                <a:latin typeface="Montserrat" pitchFamily="2" charset="77"/>
              </a:rPr>
              <a:t>The Privileged Attribute Certificate (PAC) is an extension to Kerberos tickets that contains useful information about a user’s privileges.  </a:t>
            </a:r>
            <a:r>
              <a:rPr lang="en-US" sz="2400" b="0" i="0" u="sng" dirty="0">
                <a:solidFill>
                  <a:srgbClr val="666666"/>
                </a:solidFill>
                <a:effectLst/>
                <a:latin typeface="Montserrat" pitchFamily="2" charset="77"/>
              </a:rPr>
              <a:t>This information is added to Kerberos tickets by a domain controller when a user authenticates within an Active Directory domain</a:t>
            </a:r>
            <a:r>
              <a:rPr lang="en-US" sz="2400" b="0" i="0" dirty="0">
                <a:solidFill>
                  <a:srgbClr val="666666"/>
                </a:solidFill>
                <a:effectLst/>
                <a:latin typeface="Montserrat" pitchFamily="2" charset="77"/>
              </a:rPr>
              <a:t>.  </a:t>
            </a:r>
          </a:p>
          <a:p>
            <a:pPr algn="l"/>
            <a:r>
              <a:rPr lang="en-US" sz="2400" b="0" i="0" dirty="0">
                <a:solidFill>
                  <a:srgbClr val="666666"/>
                </a:solidFill>
                <a:effectLst/>
                <a:latin typeface="Montserrat" pitchFamily="2" charset="77"/>
              </a:rPr>
              <a:t>When users use their Kerberos tickets to authenticate to other systems, the PAC can be read and used to determine their level of privileges without reaching out to the domain controller to query for that information.</a:t>
            </a:r>
          </a:p>
          <a:p>
            <a:pPr algn="l"/>
            <a:r>
              <a:rPr lang="en-US" sz="2400" b="0" i="0" dirty="0">
                <a:solidFill>
                  <a:srgbClr val="666666"/>
                </a:solidFill>
                <a:effectLst/>
                <a:latin typeface="Montserrat" pitchFamily="2" charset="77"/>
              </a:rPr>
              <a:t>PACs contain very sensitive information and therefore have been the target of several Active Directory attack techniques over the years. </a:t>
            </a:r>
            <a:br>
              <a:rPr lang="en-US" sz="2400" dirty="0"/>
            </a:br>
            <a:endParaRPr lang="en-JO" sz="2400" dirty="0"/>
          </a:p>
        </p:txBody>
      </p:sp>
      <p:sp>
        <p:nvSpPr>
          <p:cNvPr id="4" name="Slide Number Placeholder 3">
            <a:extLst>
              <a:ext uri="{FF2B5EF4-FFF2-40B4-BE49-F238E27FC236}">
                <a16:creationId xmlns:a16="http://schemas.microsoft.com/office/drawing/2014/main" id="{85696A8B-F656-612B-11C9-5CCF5A5BE177}"/>
              </a:ext>
            </a:extLst>
          </p:cNvPr>
          <p:cNvSpPr>
            <a:spLocks noGrp="1"/>
          </p:cNvSpPr>
          <p:nvPr>
            <p:ph type="sldNum" sz="quarter" idx="12"/>
          </p:nvPr>
        </p:nvSpPr>
        <p:spPr/>
        <p:txBody>
          <a:bodyPr/>
          <a:lstStyle/>
          <a:p>
            <a:pPr>
              <a:defRPr/>
            </a:pPr>
            <a:fld id="{1F9CBAD6-B866-B04E-B2F0-5583447FCBDA}" type="slidenum">
              <a:rPr lang="en-US" altLang="en-US" smtClean="0"/>
              <a:pPr>
                <a:defRPr/>
              </a:pPr>
              <a:t>29</a:t>
            </a:fld>
            <a:endParaRPr lang="en-US" altLang="en-US"/>
          </a:p>
        </p:txBody>
      </p:sp>
    </p:spTree>
    <p:extLst>
      <p:ext uri="{BB962C8B-B14F-4D97-AF65-F5344CB8AC3E}">
        <p14:creationId xmlns:p14="http://schemas.microsoft.com/office/powerpoint/2010/main" val="2250298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C7FD0409-422F-8E64-804A-1AB15073B919}"/>
              </a:ext>
            </a:extLst>
          </p:cNvPr>
          <p:cNvSpPr>
            <a:spLocks noGrp="1" noChangeArrowheads="1"/>
          </p:cNvSpPr>
          <p:nvPr>
            <p:ph type="title"/>
          </p:nvPr>
        </p:nvSpPr>
        <p:spPr/>
        <p:txBody>
          <a:bodyPr/>
          <a:lstStyle/>
          <a:p>
            <a:pPr eaLnBrk="1" hangingPunct="1"/>
            <a:r>
              <a:rPr lang="en-AU" altLang="tr-TR"/>
              <a:t>Authentication as a Service</a:t>
            </a:r>
          </a:p>
        </p:txBody>
      </p:sp>
      <p:sp>
        <p:nvSpPr>
          <p:cNvPr id="17410" name="Rectangle 3">
            <a:extLst>
              <a:ext uri="{FF2B5EF4-FFF2-40B4-BE49-F238E27FC236}">
                <a16:creationId xmlns:a16="http://schemas.microsoft.com/office/drawing/2014/main" id="{C70ACAA3-9909-0226-4F8B-1A01ACF286F4}"/>
              </a:ext>
            </a:extLst>
          </p:cNvPr>
          <p:cNvSpPr>
            <a:spLocks noGrp="1" noChangeArrowheads="1"/>
          </p:cNvSpPr>
          <p:nvPr>
            <p:ph type="body" idx="1"/>
          </p:nvPr>
        </p:nvSpPr>
        <p:spPr/>
        <p:txBody>
          <a:bodyPr/>
          <a:lstStyle/>
          <a:p>
            <a:pPr eaLnBrk="1" hangingPunct="1"/>
            <a:r>
              <a:rPr lang="en-US" altLang="tr-TR"/>
              <a:t>we have seen several authentication protocols</a:t>
            </a:r>
          </a:p>
          <a:p>
            <a:pPr eaLnBrk="1" hangingPunct="1"/>
            <a:r>
              <a:rPr lang="en-US" altLang="tr-TR"/>
              <a:t>now we will see a system where we can use such a protocol in practice</a:t>
            </a:r>
          </a:p>
          <a:p>
            <a:pPr eaLnBrk="1" hangingPunct="1"/>
            <a:endParaRPr lang="en-AU" altLang="tr-TR"/>
          </a:p>
        </p:txBody>
      </p:sp>
      <p:sp>
        <p:nvSpPr>
          <p:cNvPr id="17411" name="Slide Number Placeholder 1">
            <a:extLst>
              <a:ext uri="{FF2B5EF4-FFF2-40B4-BE49-F238E27FC236}">
                <a16:creationId xmlns:a16="http://schemas.microsoft.com/office/drawing/2014/main" id="{69A75D95-1C28-4C73-DC2B-987B3D4F356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1926545B-1592-DA40-98B7-36E085A1DA68}" type="slidenum">
              <a:rPr lang="en-US" altLang="en-US" sz="1400"/>
              <a:pPr>
                <a:spcBef>
                  <a:spcPct val="50000"/>
                </a:spcBef>
                <a:buClrTx/>
                <a:buSzTx/>
                <a:buFontTx/>
                <a:buNone/>
              </a:pPr>
              <a:t>3</a:t>
            </a:fld>
            <a:endParaRPr lang="en-US" altLang="en-US" sz="14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56746-A1C0-9F8C-28E8-C26C852C4923}"/>
              </a:ext>
            </a:extLst>
          </p:cNvPr>
          <p:cNvSpPr>
            <a:spLocks noGrp="1"/>
          </p:cNvSpPr>
          <p:nvPr>
            <p:ph type="title"/>
          </p:nvPr>
        </p:nvSpPr>
        <p:spPr>
          <a:xfrm>
            <a:off x="1173163" y="0"/>
            <a:ext cx="7772400" cy="1143000"/>
          </a:xfrm>
        </p:spPr>
        <p:txBody>
          <a:bodyPr/>
          <a:lstStyle/>
          <a:p>
            <a:r>
              <a:rPr lang="en-US" b="0" i="0" dirty="0">
                <a:solidFill>
                  <a:srgbClr val="111111"/>
                </a:solidFill>
                <a:effectLst/>
                <a:latin typeface="Montserrat" pitchFamily="2" charset="77"/>
              </a:rPr>
              <a:t>PAC Attacks</a:t>
            </a:r>
            <a:endParaRPr lang="en-JO" dirty="0"/>
          </a:p>
        </p:txBody>
      </p:sp>
      <p:sp>
        <p:nvSpPr>
          <p:cNvPr id="3" name="Content Placeholder 2">
            <a:extLst>
              <a:ext uri="{FF2B5EF4-FFF2-40B4-BE49-F238E27FC236}">
                <a16:creationId xmlns:a16="http://schemas.microsoft.com/office/drawing/2014/main" id="{C51999BD-D770-22C3-43DF-E238FB959C3A}"/>
              </a:ext>
            </a:extLst>
          </p:cNvPr>
          <p:cNvSpPr>
            <a:spLocks noGrp="1"/>
          </p:cNvSpPr>
          <p:nvPr>
            <p:ph idx="1"/>
          </p:nvPr>
        </p:nvSpPr>
        <p:spPr>
          <a:xfrm>
            <a:off x="395536" y="980728"/>
            <a:ext cx="8748464" cy="5877272"/>
          </a:xfrm>
        </p:spPr>
        <p:txBody>
          <a:bodyPr/>
          <a:lstStyle/>
          <a:p>
            <a:pPr marL="0" indent="0" algn="l">
              <a:buNone/>
            </a:pPr>
            <a:r>
              <a:rPr lang="en-US" sz="2000" b="1" i="0" dirty="0">
                <a:solidFill>
                  <a:srgbClr val="111111"/>
                </a:solidFill>
                <a:effectLst/>
                <a:latin typeface="Montserrat" pitchFamily="2" charset="77"/>
              </a:rPr>
              <a:t>MS14-068</a:t>
            </a:r>
          </a:p>
          <a:p>
            <a:pPr algn="l"/>
            <a:r>
              <a:rPr lang="en-US" sz="2000" b="0" i="0" dirty="0">
                <a:solidFill>
                  <a:srgbClr val="666666"/>
                </a:solidFill>
                <a:effectLst/>
                <a:latin typeface="Montserrat" pitchFamily="2" charset="77"/>
              </a:rPr>
              <a:t>The PAC became a target for </a:t>
            </a:r>
            <a:r>
              <a:rPr lang="en-US" sz="2000" b="1" i="0" dirty="0">
                <a:solidFill>
                  <a:srgbClr val="666666"/>
                </a:solidFill>
                <a:effectLst/>
                <a:latin typeface="Montserrat" pitchFamily="2" charset="77"/>
              </a:rPr>
              <a:t>privilege elevation attacks against Active Directory</a:t>
            </a:r>
            <a:r>
              <a:rPr lang="en-US" sz="2000" b="0" i="0" dirty="0">
                <a:solidFill>
                  <a:srgbClr val="666666"/>
                </a:solidFill>
                <a:effectLst/>
                <a:latin typeface="Montserrat" pitchFamily="2" charset="77"/>
              </a:rPr>
              <a:t> in 2014 when a vulnerability in the Windows PAC validation algorithm was publicly disclosed. </a:t>
            </a:r>
          </a:p>
          <a:p>
            <a:pPr algn="l"/>
            <a:r>
              <a:rPr lang="en-US" sz="2000" b="0" i="0" dirty="0">
                <a:solidFill>
                  <a:srgbClr val="666666"/>
                </a:solidFill>
                <a:effectLst/>
                <a:latin typeface="Montserrat" pitchFamily="2" charset="77"/>
              </a:rPr>
              <a:t>it is a vulnerability that exists in Windows Server 2012 R2 domain controllers and earlier that allows attackers to forge a PAC for any user.  </a:t>
            </a:r>
          </a:p>
          <a:p>
            <a:pPr algn="l"/>
            <a:r>
              <a:rPr lang="en-US" sz="2000" b="0" i="0" dirty="0">
                <a:solidFill>
                  <a:srgbClr val="666666"/>
                </a:solidFill>
                <a:effectLst/>
                <a:latin typeface="Montserrat" pitchFamily="2" charset="77"/>
              </a:rPr>
              <a:t>So that means if this is unpatched on any domain controller, an attacker can forge a PAC for any user account they’ve compromised and effectively make that user a domain admin. </a:t>
            </a:r>
          </a:p>
          <a:p>
            <a:pPr algn="l"/>
            <a:r>
              <a:rPr lang="en-US" sz="2000" b="0" i="0" dirty="0">
                <a:solidFill>
                  <a:srgbClr val="666666"/>
                </a:solidFill>
                <a:effectLst/>
                <a:latin typeface="Montserrat" pitchFamily="2" charset="77"/>
              </a:rPr>
              <a:t>This was also covered in detail at </a:t>
            </a:r>
            <a:r>
              <a:rPr lang="en-US" sz="2000" b="0" i="0" u="none" strike="noStrike" dirty="0">
                <a:solidFill>
                  <a:srgbClr val="0077BB"/>
                </a:solidFill>
                <a:effectLst/>
                <a:latin typeface="Montserrat" pitchFamily="2" charset="77"/>
                <a:hlinkClick r:id="rId3"/>
              </a:rPr>
              <a:t>Black Hat 2015</a:t>
            </a:r>
            <a:r>
              <a:rPr lang="en-US" sz="2000" b="0" i="0" dirty="0">
                <a:solidFill>
                  <a:srgbClr val="666666"/>
                </a:solidFill>
                <a:effectLst/>
                <a:latin typeface="Montserrat" pitchFamily="2" charset="77"/>
              </a:rPr>
              <a:t> and on </a:t>
            </a:r>
            <a:r>
              <a:rPr lang="en-US" sz="2000" b="0" i="0" dirty="0" err="1">
                <a:solidFill>
                  <a:srgbClr val="666666"/>
                </a:solidFill>
                <a:effectLst/>
                <a:latin typeface="Montserrat" pitchFamily="2" charset="77"/>
              </a:rPr>
              <a:t>Adsecurity.org</a:t>
            </a:r>
            <a:r>
              <a:rPr lang="en-US" sz="2000" b="0" i="0" dirty="0">
                <a:solidFill>
                  <a:srgbClr val="666666"/>
                </a:solidFill>
                <a:effectLst/>
                <a:latin typeface="Montserrat" pitchFamily="2" charset="77"/>
              </a:rPr>
              <a:t>.   To test this vulnerability you can use the </a:t>
            </a:r>
            <a:r>
              <a:rPr lang="en-US" sz="2000" b="0" i="0" u="none" strike="noStrike" dirty="0">
                <a:solidFill>
                  <a:srgbClr val="0077BB"/>
                </a:solidFill>
                <a:effectLst/>
                <a:latin typeface="Montserrat" pitchFamily="2" charset="77"/>
                <a:hlinkClick r:id="rId4"/>
              </a:rPr>
              <a:t>Python Kerberos Exploitation Kit (PyKEK)</a:t>
            </a:r>
            <a:r>
              <a:rPr lang="en-US" sz="2000" b="0" i="0" dirty="0">
                <a:solidFill>
                  <a:srgbClr val="666666"/>
                </a:solidFill>
                <a:effectLst/>
                <a:latin typeface="Montserrat" pitchFamily="2" charset="77"/>
              </a:rPr>
              <a:t> or </a:t>
            </a:r>
            <a:r>
              <a:rPr lang="en-US" sz="2000" b="0" i="0" u="none" strike="noStrike" dirty="0">
                <a:solidFill>
                  <a:srgbClr val="0077BB"/>
                </a:solidFill>
                <a:effectLst/>
                <a:latin typeface="Montserrat" pitchFamily="2" charset="77"/>
                <a:hlinkClick r:id="rId5"/>
              </a:rPr>
              <a:t>Kekeo</a:t>
            </a:r>
            <a:r>
              <a:rPr lang="en-US" sz="2000" b="0" i="0" dirty="0">
                <a:solidFill>
                  <a:srgbClr val="666666"/>
                </a:solidFill>
                <a:effectLst/>
                <a:latin typeface="Montserrat" pitchFamily="2" charset="77"/>
              </a:rPr>
              <a:t> from the author of </a:t>
            </a:r>
            <a:r>
              <a:rPr lang="en-US" sz="2000" b="0" i="0" dirty="0" err="1">
                <a:solidFill>
                  <a:srgbClr val="666666"/>
                </a:solidFill>
                <a:effectLst/>
                <a:latin typeface="Montserrat" pitchFamily="2" charset="77"/>
              </a:rPr>
              <a:t>Mimikatz</a:t>
            </a:r>
            <a:r>
              <a:rPr lang="en-US" sz="2000" b="0" i="0" dirty="0">
                <a:solidFill>
                  <a:srgbClr val="666666"/>
                </a:solidFill>
                <a:effectLst/>
                <a:latin typeface="Montserrat" pitchFamily="2" charset="77"/>
              </a:rPr>
              <a:t> Benjamin Delpy.</a:t>
            </a:r>
          </a:p>
          <a:p>
            <a:pPr marL="0" indent="0">
              <a:buNone/>
            </a:pPr>
            <a:endParaRPr lang="en-JO" sz="2000" dirty="0"/>
          </a:p>
        </p:txBody>
      </p:sp>
      <p:sp>
        <p:nvSpPr>
          <p:cNvPr id="4" name="Slide Number Placeholder 3">
            <a:extLst>
              <a:ext uri="{FF2B5EF4-FFF2-40B4-BE49-F238E27FC236}">
                <a16:creationId xmlns:a16="http://schemas.microsoft.com/office/drawing/2014/main" id="{39FC40CD-8869-AB7E-4369-41C097F72F30}"/>
              </a:ext>
            </a:extLst>
          </p:cNvPr>
          <p:cNvSpPr>
            <a:spLocks noGrp="1"/>
          </p:cNvSpPr>
          <p:nvPr>
            <p:ph type="sldNum" sz="quarter" idx="12"/>
          </p:nvPr>
        </p:nvSpPr>
        <p:spPr/>
        <p:txBody>
          <a:bodyPr/>
          <a:lstStyle/>
          <a:p>
            <a:pPr>
              <a:defRPr/>
            </a:pPr>
            <a:fld id="{1F9CBAD6-B866-B04E-B2F0-5583447FCBDA}" type="slidenum">
              <a:rPr lang="en-US" altLang="en-US" smtClean="0"/>
              <a:pPr>
                <a:defRPr/>
              </a:pPr>
              <a:t>30</a:t>
            </a:fld>
            <a:endParaRPr lang="en-US" altLang="en-US"/>
          </a:p>
        </p:txBody>
      </p:sp>
    </p:spTree>
    <p:extLst>
      <p:ext uri="{BB962C8B-B14F-4D97-AF65-F5344CB8AC3E}">
        <p14:creationId xmlns:p14="http://schemas.microsoft.com/office/powerpoint/2010/main" val="33454188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19AAF-F264-8D85-F7FB-A87333D2EA34}"/>
              </a:ext>
            </a:extLst>
          </p:cNvPr>
          <p:cNvSpPr>
            <a:spLocks noGrp="1"/>
          </p:cNvSpPr>
          <p:nvPr>
            <p:ph type="title"/>
          </p:nvPr>
        </p:nvSpPr>
        <p:spPr>
          <a:xfrm>
            <a:off x="971600" y="8879"/>
            <a:ext cx="7772400" cy="1143000"/>
          </a:xfrm>
        </p:spPr>
        <p:txBody>
          <a:bodyPr/>
          <a:lstStyle/>
          <a:p>
            <a:r>
              <a:rPr lang="en-US" b="0" i="0" dirty="0">
                <a:solidFill>
                  <a:srgbClr val="111111"/>
                </a:solidFill>
                <a:effectLst/>
                <a:latin typeface="Montserrat" pitchFamily="2" charset="77"/>
              </a:rPr>
              <a:t>Golden &amp; Silver Tickets</a:t>
            </a:r>
            <a:endParaRPr lang="en-JO" dirty="0"/>
          </a:p>
        </p:txBody>
      </p:sp>
      <p:sp>
        <p:nvSpPr>
          <p:cNvPr id="3" name="Content Placeholder 2">
            <a:extLst>
              <a:ext uri="{FF2B5EF4-FFF2-40B4-BE49-F238E27FC236}">
                <a16:creationId xmlns:a16="http://schemas.microsoft.com/office/drawing/2014/main" id="{02987C1F-0A5D-755F-35AD-6B28941F84E1}"/>
              </a:ext>
            </a:extLst>
          </p:cNvPr>
          <p:cNvSpPr>
            <a:spLocks noGrp="1"/>
          </p:cNvSpPr>
          <p:nvPr>
            <p:ph idx="1"/>
          </p:nvPr>
        </p:nvSpPr>
        <p:spPr>
          <a:xfrm>
            <a:off x="421972" y="1052735"/>
            <a:ext cx="8722027" cy="3960441"/>
          </a:xfrm>
        </p:spPr>
        <p:txBody>
          <a:bodyPr/>
          <a:lstStyle/>
          <a:p>
            <a:pPr algn="l"/>
            <a:r>
              <a:rPr lang="en-US" sz="2000" b="0" i="0" u="none" strike="noStrike" dirty="0">
                <a:solidFill>
                  <a:srgbClr val="0077BB"/>
                </a:solidFill>
                <a:effectLst/>
                <a:latin typeface="Montserrat" pitchFamily="2" charset="77"/>
                <a:hlinkClick r:id="rId3"/>
              </a:rPr>
              <a:t>Golden Tickets</a:t>
            </a:r>
            <a:r>
              <a:rPr lang="en-US" sz="2000" b="0" i="0" dirty="0">
                <a:solidFill>
                  <a:srgbClr val="666666"/>
                </a:solidFill>
                <a:effectLst/>
                <a:latin typeface="Montserrat" pitchFamily="2" charset="77"/>
              </a:rPr>
              <a:t> and </a:t>
            </a:r>
            <a:r>
              <a:rPr lang="en-US" sz="2000" b="0" i="0" u="none" strike="noStrike" dirty="0">
                <a:solidFill>
                  <a:srgbClr val="0077BB"/>
                </a:solidFill>
                <a:effectLst/>
                <a:latin typeface="Montserrat" pitchFamily="2" charset="77"/>
                <a:hlinkClick r:id="rId4"/>
              </a:rPr>
              <a:t>Silver Tickets</a:t>
            </a:r>
            <a:r>
              <a:rPr lang="en-US" sz="2000" b="0" i="0" dirty="0">
                <a:solidFill>
                  <a:srgbClr val="666666"/>
                </a:solidFill>
                <a:effectLst/>
                <a:latin typeface="Montserrat" pitchFamily="2" charset="77"/>
              </a:rPr>
              <a:t> also allow attackers to leverage forged PACs in an Active Directory attack.  A golden ticket could use this to create a valid Kerberos TGT for any user in the domain but manipulate that user’s PAC, so they gain additional privileges.  This could be useful for avoidance detection by using seemingly innocuous accounts to perform privileged activities. </a:t>
            </a:r>
          </a:p>
          <a:p>
            <a:pPr algn="l"/>
            <a:r>
              <a:rPr lang="en-US" sz="2000" b="0" i="0" dirty="0">
                <a:solidFill>
                  <a:srgbClr val="666666"/>
                </a:solidFill>
                <a:effectLst/>
                <a:latin typeface="Montserrat" pitchFamily="2" charset="77"/>
              </a:rPr>
              <a:t>Silver Tickets only give attackers rights to a specific service on a specific host.</a:t>
            </a:r>
          </a:p>
          <a:p>
            <a:pPr algn="l"/>
            <a:r>
              <a:rPr lang="en-US" sz="2000" dirty="0">
                <a:solidFill>
                  <a:srgbClr val="666666"/>
                </a:solidFill>
                <a:latin typeface="Montserrat" pitchFamily="2" charset="77"/>
              </a:rPr>
              <a:t>  You can see below, by default Golden and Silver Tickets give users membership using privileged Resource Identifiers servers  such as 512 (Domain Admins) and 519 (Enterprise Admins).</a:t>
            </a:r>
            <a:br>
              <a:rPr lang="en-US" sz="1200" dirty="0"/>
            </a:br>
            <a:endParaRPr lang="en-US" sz="2000" b="0" i="0" dirty="0">
              <a:solidFill>
                <a:srgbClr val="666666"/>
              </a:solidFill>
              <a:effectLst/>
              <a:latin typeface="Montserrat" pitchFamily="2" charset="77"/>
            </a:endParaRPr>
          </a:p>
        </p:txBody>
      </p:sp>
      <p:sp>
        <p:nvSpPr>
          <p:cNvPr id="4" name="Slide Number Placeholder 3">
            <a:extLst>
              <a:ext uri="{FF2B5EF4-FFF2-40B4-BE49-F238E27FC236}">
                <a16:creationId xmlns:a16="http://schemas.microsoft.com/office/drawing/2014/main" id="{A1B2D3DE-D911-A03F-BA50-E6220CFB4144}"/>
              </a:ext>
            </a:extLst>
          </p:cNvPr>
          <p:cNvSpPr>
            <a:spLocks noGrp="1"/>
          </p:cNvSpPr>
          <p:nvPr>
            <p:ph type="sldNum" sz="quarter" idx="12"/>
          </p:nvPr>
        </p:nvSpPr>
        <p:spPr/>
        <p:txBody>
          <a:bodyPr/>
          <a:lstStyle/>
          <a:p>
            <a:pPr>
              <a:defRPr/>
            </a:pPr>
            <a:fld id="{1F9CBAD6-B866-B04E-B2F0-5583447FCBDA}" type="slidenum">
              <a:rPr lang="en-US" altLang="en-US" smtClean="0"/>
              <a:pPr>
                <a:defRPr/>
              </a:pPr>
              <a:t>31</a:t>
            </a:fld>
            <a:endParaRPr lang="en-US" altLang="en-US"/>
          </a:p>
        </p:txBody>
      </p:sp>
      <p:pic>
        <p:nvPicPr>
          <p:cNvPr id="79874" name="Picture 2">
            <a:extLst>
              <a:ext uri="{FF2B5EF4-FFF2-40B4-BE49-F238E27FC236}">
                <a16:creationId xmlns:a16="http://schemas.microsoft.com/office/drawing/2014/main" id="{24AD2AAF-48E4-6690-A463-0E9349A090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42" y="5013176"/>
            <a:ext cx="9144000" cy="192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69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BF41B281-0B55-BE2B-1EBC-A917DFBD9571}"/>
              </a:ext>
            </a:extLst>
          </p:cNvPr>
          <p:cNvSpPr>
            <a:spLocks noGrp="1" noChangeArrowheads="1"/>
          </p:cNvSpPr>
          <p:nvPr>
            <p:ph type="title"/>
          </p:nvPr>
        </p:nvSpPr>
        <p:spPr>
          <a:xfrm>
            <a:off x="1173163" y="457200"/>
            <a:ext cx="7772400" cy="703263"/>
          </a:xfrm>
        </p:spPr>
        <p:txBody>
          <a:bodyPr/>
          <a:lstStyle/>
          <a:p>
            <a:pPr eaLnBrk="1" hangingPunct="1"/>
            <a:r>
              <a:rPr lang="en-AU" altLang="tr-TR"/>
              <a:t>Kerberos</a:t>
            </a:r>
          </a:p>
        </p:txBody>
      </p:sp>
      <p:sp>
        <p:nvSpPr>
          <p:cNvPr id="18434" name="Rectangle 3">
            <a:extLst>
              <a:ext uri="{FF2B5EF4-FFF2-40B4-BE49-F238E27FC236}">
                <a16:creationId xmlns:a16="http://schemas.microsoft.com/office/drawing/2014/main" id="{BCDA4E7D-A00A-2048-DCF7-794CE2768A86}"/>
              </a:ext>
            </a:extLst>
          </p:cNvPr>
          <p:cNvSpPr>
            <a:spLocks noGrp="1" noChangeArrowheads="1"/>
          </p:cNvSpPr>
          <p:nvPr>
            <p:ph type="body" idx="1"/>
          </p:nvPr>
        </p:nvSpPr>
        <p:spPr>
          <a:xfrm>
            <a:off x="685800" y="1219200"/>
            <a:ext cx="8229600" cy="5029200"/>
          </a:xfrm>
        </p:spPr>
        <p:txBody>
          <a:bodyPr/>
          <a:lstStyle/>
          <a:p>
            <a:pPr eaLnBrk="1" hangingPunct="1"/>
            <a:r>
              <a:rPr lang="en-US" altLang="tr-TR" sz="2400"/>
              <a:t>an “authentication service” based on private-key crypto</a:t>
            </a:r>
            <a:endParaRPr lang="en-AU" altLang="tr-TR" sz="2400"/>
          </a:p>
          <a:p>
            <a:pPr eaLnBrk="1" hangingPunct="1"/>
            <a:r>
              <a:rPr lang="en-AU" altLang="tr-TR" sz="2400"/>
              <a:t>developed </a:t>
            </a:r>
            <a:r>
              <a:rPr lang="tr-TR" altLang="tr-TR" sz="2400"/>
              <a:t>at</a:t>
            </a:r>
            <a:r>
              <a:rPr lang="en-AU" altLang="tr-TR" sz="2400"/>
              <a:t> MIT </a:t>
            </a:r>
          </a:p>
          <a:p>
            <a:pPr eaLnBrk="1" hangingPunct="1"/>
            <a:r>
              <a:rPr lang="en-AU" altLang="tr-TR" sz="2400"/>
              <a:t>alternative to implementing an authentication protocol with each </a:t>
            </a:r>
            <a:r>
              <a:rPr lang="tr-TR" altLang="tr-TR" sz="2400"/>
              <a:t>application </a:t>
            </a:r>
            <a:r>
              <a:rPr lang="en-AU" altLang="tr-TR" sz="2400"/>
              <a:t>server</a:t>
            </a:r>
          </a:p>
          <a:p>
            <a:pPr lvl="1" eaLnBrk="1" hangingPunct="1"/>
            <a:r>
              <a:rPr lang="en-AU" altLang="tr-TR" sz="2000"/>
              <a:t>instead, a centralized authentication server manages authentication between users and </a:t>
            </a:r>
            <a:r>
              <a:rPr lang="tr-TR" altLang="tr-TR" sz="2000"/>
              <a:t>application </a:t>
            </a:r>
            <a:r>
              <a:rPr lang="en-AU" altLang="tr-TR" sz="2000"/>
              <a:t>servers</a:t>
            </a:r>
            <a:r>
              <a:rPr lang="tr-TR" altLang="tr-TR" sz="2000"/>
              <a:t>/workstations</a:t>
            </a:r>
            <a:endParaRPr lang="en-AU" altLang="tr-TR" sz="2000"/>
          </a:p>
          <a:p>
            <a:pPr eaLnBrk="1" hangingPunct="1"/>
            <a:r>
              <a:rPr lang="en-AU" altLang="tr-TR" sz="2400"/>
              <a:t>provides centralized third-party authentication in a distributed network</a:t>
            </a:r>
          </a:p>
          <a:p>
            <a:pPr lvl="1" eaLnBrk="1" hangingPunct="1"/>
            <a:r>
              <a:rPr lang="en-AU" altLang="tr-TR" sz="2000"/>
              <a:t>allows users access to services through distributed network without needing to trust all workstations</a:t>
            </a:r>
          </a:p>
          <a:p>
            <a:pPr lvl="1" eaLnBrk="1" hangingPunct="1"/>
            <a:r>
              <a:rPr lang="en-AU" altLang="tr-TR" sz="2000"/>
              <a:t>rather everybody trust</a:t>
            </a:r>
            <a:r>
              <a:rPr lang="tr-TR" altLang="tr-TR" sz="2000"/>
              <a:t>s</a:t>
            </a:r>
            <a:r>
              <a:rPr lang="en-AU" altLang="tr-TR" sz="2000"/>
              <a:t> a central authentication server</a:t>
            </a:r>
          </a:p>
          <a:p>
            <a:pPr eaLnBrk="1" hangingPunct="1"/>
            <a:r>
              <a:rPr lang="en-AU" altLang="tr-TR" sz="2400"/>
              <a:t>two versions in use: 4 and 5</a:t>
            </a:r>
          </a:p>
        </p:txBody>
      </p:sp>
      <p:sp>
        <p:nvSpPr>
          <p:cNvPr id="18435" name="Slide Number Placeholder 1">
            <a:extLst>
              <a:ext uri="{FF2B5EF4-FFF2-40B4-BE49-F238E27FC236}">
                <a16:creationId xmlns:a16="http://schemas.microsoft.com/office/drawing/2014/main" id="{310D92EE-E2EC-0405-5681-8918AB28AE4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5D6647B7-A95A-DA43-A8D9-A926632146D9}" type="slidenum">
              <a:rPr lang="en-US" altLang="en-US" sz="1400"/>
              <a:pPr>
                <a:spcBef>
                  <a:spcPct val="50000"/>
                </a:spcBef>
                <a:buClrTx/>
                <a:buSzTx/>
                <a:buFontTx/>
                <a:buNone/>
              </a:pPr>
              <a:t>4</a:t>
            </a:fld>
            <a:endParaRPr lang="en-US" altLang="en-US"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0116111B-0C6C-1AA5-83C0-41D73935E86C}"/>
              </a:ext>
            </a:extLst>
          </p:cNvPr>
          <p:cNvSpPr>
            <a:spLocks noGrp="1" noChangeArrowheads="1"/>
          </p:cNvSpPr>
          <p:nvPr>
            <p:ph type="title"/>
          </p:nvPr>
        </p:nvSpPr>
        <p:spPr>
          <a:xfrm>
            <a:off x="685800" y="304800"/>
            <a:ext cx="7772400" cy="990600"/>
          </a:xfrm>
        </p:spPr>
        <p:txBody>
          <a:bodyPr/>
          <a:lstStyle/>
          <a:p>
            <a:pPr eaLnBrk="1" hangingPunct="1"/>
            <a:r>
              <a:rPr lang="en-AU" altLang="tr-TR"/>
              <a:t>Kerberos Requirements</a:t>
            </a:r>
          </a:p>
        </p:txBody>
      </p:sp>
      <p:sp>
        <p:nvSpPr>
          <p:cNvPr id="20482" name="Rectangle 3">
            <a:extLst>
              <a:ext uri="{FF2B5EF4-FFF2-40B4-BE49-F238E27FC236}">
                <a16:creationId xmlns:a16="http://schemas.microsoft.com/office/drawing/2014/main" id="{584D4866-7A62-C25F-093C-3A3FB1D62A47}"/>
              </a:ext>
            </a:extLst>
          </p:cNvPr>
          <p:cNvSpPr>
            <a:spLocks noGrp="1" noChangeArrowheads="1"/>
          </p:cNvSpPr>
          <p:nvPr>
            <p:ph type="body" idx="1"/>
          </p:nvPr>
        </p:nvSpPr>
        <p:spPr>
          <a:xfrm>
            <a:off x="685800" y="1295400"/>
            <a:ext cx="8062913" cy="4191000"/>
          </a:xfrm>
        </p:spPr>
        <p:txBody>
          <a:bodyPr/>
          <a:lstStyle/>
          <a:p>
            <a:pPr eaLnBrk="1" hangingPunct="1">
              <a:lnSpc>
                <a:spcPct val="90000"/>
              </a:lnSpc>
            </a:pPr>
            <a:r>
              <a:rPr lang="en-US" altLang="tr-TR" sz="2800"/>
              <a:t>security</a:t>
            </a:r>
          </a:p>
          <a:p>
            <a:pPr lvl="1" eaLnBrk="1" hangingPunct="1">
              <a:lnSpc>
                <a:spcPct val="90000"/>
              </a:lnSpc>
            </a:pPr>
            <a:r>
              <a:rPr lang="en-US" altLang="tr-TR" sz="2400"/>
              <a:t>opponents should not be able to gain access</a:t>
            </a:r>
          </a:p>
          <a:p>
            <a:pPr eaLnBrk="1" hangingPunct="1">
              <a:lnSpc>
                <a:spcPct val="90000"/>
              </a:lnSpc>
            </a:pPr>
            <a:r>
              <a:rPr lang="en-US" altLang="tr-TR" sz="2800"/>
              <a:t>reliability (availability)</a:t>
            </a:r>
          </a:p>
          <a:p>
            <a:pPr lvl="1" eaLnBrk="1" hangingPunct="1">
              <a:lnSpc>
                <a:spcPct val="90000"/>
              </a:lnSpc>
            </a:pPr>
            <a:r>
              <a:rPr lang="en-US" altLang="tr-TR" sz="2400"/>
              <a:t>a Kerberos server or its substitute should be available all the time</a:t>
            </a:r>
          </a:p>
          <a:p>
            <a:pPr eaLnBrk="1" hangingPunct="1">
              <a:lnSpc>
                <a:spcPct val="90000"/>
              </a:lnSpc>
            </a:pPr>
            <a:r>
              <a:rPr lang="en-US" altLang="tr-TR" sz="2800"/>
              <a:t>scalability</a:t>
            </a:r>
          </a:p>
          <a:p>
            <a:pPr lvl="1" eaLnBrk="1" hangingPunct="1">
              <a:lnSpc>
                <a:spcPct val="90000"/>
              </a:lnSpc>
            </a:pPr>
            <a:r>
              <a:rPr lang="en-US" altLang="tr-TR" sz="2400"/>
              <a:t>system should be able to support large amount of users </a:t>
            </a:r>
          </a:p>
          <a:p>
            <a:pPr eaLnBrk="1" hangingPunct="1">
              <a:lnSpc>
                <a:spcPct val="90000"/>
              </a:lnSpc>
            </a:pPr>
            <a:r>
              <a:rPr lang="en-AU" altLang="tr-TR" sz="2800"/>
              <a:t>reliability and scalability imply a distributed architecture</a:t>
            </a:r>
          </a:p>
          <a:p>
            <a:pPr eaLnBrk="1" hangingPunct="1">
              <a:lnSpc>
                <a:spcPct val="90000"/>
              </a:lnSpc>
            </a:pPr>
            <a:r>
              <a:rPr lang="en-US" altLang="tr-TR" sz="2800"/>
              <a:t>transparency</a:t>
            </a:r>
          </a:p>
          <a:p>
            <a:pPr lvl="1" eaLnBrk="1" hangingPunct="1">
              <a:lnSpc>
                <a:spcPct val="90000"/>
              </a:lnSpc>
            </a:pPr>
            <a:r>
              <a:rPr lang="en-US" altLang="tr-TR" sz="2400"/>
              <a:t>users should see the system as a username/password system</a:t>
            </a:r>
          </a:p>
        </p:txBody>
      </p:sp>
      <p:sp>
        <p:nvSpPr>
          <p:cNvPr id="20483" name="Slide Number Placeholder 1">
            <a:extLst>
              <a:ext uri="{FF2B5EF4-FFF2-40B4-BE49-F238E27FC236}">
                <a16:creationId xmlns:a16="http://schemas.microsoft.com/office/drawing/2014/main" id="{24B09F1C-5733-63E7-E28D-E203468EE3B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DB54E9AC-A2A1-034D-BDD4-B7EF23B70101}" type="slidenum">
              <a:rPr lang="en-US" altLang="en-US" sz="1400"/>
              <a:pPr>
                <a:spcBef>
                  <a:spcPct val="50000"/>
                </a:spcBef>
                <a:buClrTx/>
                <a:buSzTx/>
                <a:buFontTx/>
                <a:buNone/>
              </a:pPr>
              <a:t>5</a:t>
            </a:fld>
            <a:endParaRPr lang="en-US" altLang="en-US"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362B25F5-E214-258B-FE05-10F937B8C585}"/>
              </a:ext>
            </a:extLst>
          </p:cNvPr>
          <p:cNvSpPr>
            <a:spLocks noGrp="1" noChangeArrowheads="1"/>
          </p:cNvSpPr>
          <p:nvPr>
            <p:ph type="title"/>
          </p:nvPr>
        </p:nvSpPr>
        <p:spPr/>
        <p:txBody>
          <a:bodyPr/>
          <a:lstStyle/>
          <a:p>
            <a:pPr eaLnBrk="1" hangingPunct="1"/>
            <a:r>
              <a:rPr lang="en-US" altLang="tr-TR"/>
              <a:t>Kerberos Protocols</a:t>
            </a:r>
          </a:p>
        </p:txBody>
      </p:sp>
      <p:sp>
        <p:nvSpPr>
          <p:cNvPr id="21506" name="Rectangle 3">
            <a:extLst>
              <a:ext uri="{FF2B5EF4-FFF2-40B4-BE49-F238E27FC236}">
                <a16:creationId xmlns:a16="http://schemas.microsoft.com/office/drawing/2014/main" id="{531220E7-7735-38EB-7790-6C847B809314}"/>
              </a:ext>
            </a:extLst>
          </p:cNvPr>
          <p:cNvSpPr>
            <a:spLocks noGrp="1" noChangeArrowheads="1"/>
          </p:cNvSpPr>
          <p:nvPr>
            <p:ph type="body" idx="1"/>
          </p:nvPr>
        </p:nvSpPr>
        <p:spPr>
          <a:xfrm>
            <a:off x="914400" y="1600200"/>
            <a:ext cx="7772400" cy="4114800"/>
          </a:xfrm>
        </p:spPr>
        <p:txBody>
          <a:bodyPr/>
          <a:lstStyle/>
          <a:p>
            <a:pPr eaLnBrk="1" hangingPunct="1"/>
            <a:r>
              <a:rPr lang="en-US" altLang="tr-TR"/>
              <a:t>implemented using an authentication protocol based on Needham-Schroeder</a:t>
            </a:r>
          </a:p>
          <a:p>
            <a:pPr lvl="1" eaLnBrk="1" hangingPunct="1"/>
            <a:r>
              <a:rPr lang="en-US" altLang="tr-TR"/>
              <a:t>not exactly the same</a:t>
            </a:r>
          </a:p>
          <a:p>
            <a:pPr eaLnBrk="1" hangingPunct="1"/>
            <a:r>
              <a:rPr lang="en-US" altLang="tr-TR"/>
              <a:t>we will explain them by starting some simple protocols</a:t>
            </a:r>
          </a:p>
        </p:txBody>
      </p:sp>
      <p:sp>
        <p:nvSpPr>
          <p:cNvPr id="21507" name="Slide Number Placeholder 1">
            <a:extLst>
              <a:ext uri="{FF2B5EF4-FFF2-40B4-BE49-F238E27FC236}">
                <a16:creationId xmlns:a16="http://schemas.microsoft.com/office/drawing/2014/main" id="{D8408043-6C99-4278-72A3-5A2A7362757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5142AF68-4069-B34B-A4BF-E83BE4B8FBB0}" type="slidenum">
              <a:rPr lang="en-US" altLang="en-US" sz="1400"/>
              <a:pPr>
                <a:spcBef>
                  <a:spcPct val="50000"/>
                </a:spcBef>
                <a:buClrTx/>
                <a:buSzTx/>
                <a:buFontTx/>
                <a:buNone/>
              </a:pPr>
              <a:t>6</a:t>
            </a:fld>
            <a:endParaRPr lang="en-US" altLang="en-US" sz="1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a:extLst>
              <a:ext uri="{FF2B5EF4-FFF2-40B4-BE49-F238E27FC236}">
                <a16:creationId xmlns:a16="http://schemas.microsoft.com/office/drawing/2014/main" id="{16B2D62F-AD5B-D26A-3215-9856498401FD}"/>
              </a:ext>
            </a:extLst>
          </p:cNvPr>
          <p:cNvSpPr>
            <a:spLocks noGrp="1" noChangeArrowheads="1"/>
          </p:cNvSpPr>
          <p:nvPr>
            <p:ph type="title"/>
          </p:nvPr>
        </p:nvSpPr>
        <p:spPr/>
        <p:txBody>
          <a:bodyPr/>
          <a:lstStyle/>
          <a:p>
            <a:pPr eaLnBrk="1" hangingPunct="1"/>
            <a:r>
              <a:rPr lang="en-US" altLang="tr-TR"/>
              <a:t>Kerberos Version 4</a:t>
            </a:r>
          </a:p>
        </p:txBody>
      </p:sp>
      <p:sp>
        <p:nvSpPr>
          <p:cNvPr id="30722" name="Rectangle 3">
            <a:extLst>
              <a:ext uri="{FF2B5EF4-FFF2-40B4-BE49-F238E27FC236}">
                <a16:creationId xmlns:a16="http://schemas.microsoft.com/office/drawing/2014/main" id="{6FE75611-3D0F-01A6-39E9-5E3A6F37FB0B}"/>
              </a:ext>
            </a:extLst>
          </p:cNvPr>
          <p:cNvSpPr>
            <a:spLocks noGrp="1" noChangeArrowheads="1"/>
          </p:cNvSpPr>
          <p:nvPr>
            <p:ph type="body" idx="1"/>
          </p:nvPr>
        </p:nvSpPr>
        <p:spPr>
          <a:xfrm>
            <a:off x="914400" y="1600200"/>
            <a:ext cx="7543800" cy="4114800"/>
          </a:xfrm>
        </p:spPr>
        <p:txBody>
          <a:bodyPr/>
          <a:lstStyle/>
          <a:p>
            <a:pPr eaLnBrk="1" hangingPunct="1">
              <a:lnSpc>
                <a:spcPct val="90000"/>
              </a:lnSpc>
            </a:pPr>
            <a:r>
              <a:rPr lang="en-US" altLang="tr-TR" sz="2800"/>
              <a:t>solves the problem of “ticket replay” and “impersonation” by an attacker</a:t>
            </a:r>
          </a:p>
          <a:p>
            <a:pPr lvl="1" eaLnBrk="1" hangingPunct="1">
              <a:lnSpc>
                <a:spcPct val="90000"/>
              </a:lnSpc>
            </a:pPr>
            <a:r>
              <a:rPr lang="en-US" altLang="tr-TR" sz="2400"/>
              <a:t>TGS or server must make sure that the ticket user is the user to whom ticket was issued</a:t>
            </a:r>
          </a:p>
          <a:p>
            <a:pPr lvl="1" eaLnBrk="1" hangingPunct="1">
              <a:lnSpc>
                <a:spcPct val="90000"/>
              </a:lnSpc>
            </a:pPr>
            <a:r>
              <a:rPr lang="en-US" altLang="tr-TR" sz="2400"/>
              <a:t>a new concept is added: </a:t>
            </a:r>
            <a:r>
              <a:rPr lang="en-US" altLang="tr-TR" sz="2400" i="1"/>
              <a:t>authenticator</a:t>
            </a:r>
            <a:r>
              <a:rPr lang="en-US" altLang="tr-TR" sz="2400"/>
              <a:t>s</a:t>
            </a:r>
          </a:p>
          <a:p>
            <a:pPr lvl="2" eaLnBrk="1" hangingPunct="1">
              <a:lnSpc>
                <a:spcPct val="90000"/>
              </a:lnSpc>
            </a:pPr>
            <a:r>
              <a:rPr lang="en-US" altLang="tr-TR" sz="2000"/>
              <a:t>in addition to tickets</a:t>
            </a:r>
          </a:p>
          <a:p>
            <a:pPr lvl="2" eaLnBrk="1" hangingPunct="1">
              <a:lnSpc>
                <a:spcPct val="90000"/>
              </a:lnSpc>
            </a:pPr>
            <a:r>
              <a:rPr lang="en-US" altLang="tr-TR" sz="2000"/>
              <a:t>uses </a:t>
            </a:r>
            <a:r>
              <a:rPr lang="en-US" altLang="tr-TR" sz="2000" i="1"/>
              <a:t>session key</a:t>
            </a:r>
            <a:r>
              <a:rPr lang="en-US" altLang="tr-TR" sz="2000"/>
              <a:t> concept </a:t>
            </a:r>
          </a:p>
          <a:p>
            <a:pPr eaLnBrk="1" hangingPunct="1">
              <a:lnSpc>
                <a:spcPct val="90000"/>
              </a:lnSpc>
            </a:pPr>
            <a:r>
              <a:rPr lang="en-US" altLang="tr-TR" sz="2800"/>
              <a:t>provides mutual authentication </a:t>
            </a:r>
          </a:p>
          <a:p>
            <a:pPr lvl="1" eaLnBrk="1" hangingPunct="1">
              <a:lnSpc>
                <a:spcPct val="90000"/>
              </a:lnSpc>
            </a:pPr>
            <a:r>
              <a:rPr lang="en-US" altLang="tr-TR" sz="2400"/>
              <a:t>application servers authenticate themselves to clients as well</a:t>
            </a:r>
          </a:p>
        </p:txBody>
      </p:sp>
      <p:sp>
        <p:nvSpPr>
          <p:cNvPr id="30723" name="Slide Number Placeholder 1">
            <a:extLst>
              <a:ext uri="{FF2B5EF4-FFF2-40B4-BE49-F238E27FC236}">
                <a16:creationId xmlns:a16="http://schemas.microsoft.com/office/drawing/2014/main" id="{B3E64B84-240E-C4FD-93B7-725DD50CCB5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AE70BBD4-7117-064A-B734-17B774CA49A7}" type="slidenum">
              <a:rPr lang="en-US" altLang="en-US" sz="1400"/>
              <a:pPr>
                <a:spcBef>
                  <a:spcPct val="50000"/>
                </a:spcBef>
                <a:buClrTx/>
                <a:buSzTx/>
                <a:buFontTx/>
                <a:buNone/>
              </a:pPr>
              <a:t>7</a:t>
            </a:fld>
            <a:endParaRPr lang="en-US" altLang="en-US" sz="1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08AA9F3B-CD29-C5E5-4C70-E81E87CE9B44}"/>
              </a:ext>
            </a:extLst>
          </p:cNvPr>
          <p:cNvSpPr>
            <a:spLocks noGrp="1" noChangeArrowheads="1"/>
          </p:cNvSpPr>
          <p:nvPr>
            <p:ph type="title"/>
          </p:nvPr>
        </p:nvSpPr>
        <p:spPr>
          <a:xfrm>
            <a:off x="685800" y="381000"/>
            <a:ext cx="7772400" cy="990600"/>
          </a:xfrm>
        </p:spPr>
        <p:txBody>
          <a:bodyPr/>
          <a:lstStyle/>
          <a:p>
            <a:pPr eaLnBrk="1" hangingPunct="1"/>
            <a:r>
              <a:rPr lang="en-US" altLang="tr-TR"/>
              <a:t>Kerberos Version 4</a:t>
            </a:r>
          </a:p>
        </p:txBody>
      </p:sp>
      <p:sp>
        <p:nvSpPr>
          <p:cNvPr id="32770" name="Rectangle 3">
            <a:extLst>
              <a:ext uri="{FF2B5EF4-FFF2-40B4-BE49-F238E27FC236}">
                <a16:creationId xmlns:a16="http://schemas.microsoft.com/office/drawing/2014/main" id="{8342773F-D914-2A9F-444E-14B5B4BDCBF5}"/>
              </a:ext>
            </a:extLst>
          </p:cNvPr>
          <p:cNvSpPr>
            <a:spLocks noGrp="1" noChangeArrowheads="1"/>
          </p:cNvSpPr>
          <p:nvPr>
            <p:ph type="body" idx="1"/>
          </p:nvPr>
        </p:nvSpPr>
        <p:spPr>
          <a:xfrm>
            <a:off x="685800" y="1371600"/>
            <a:ext cx="7772400" cy="4191000"/>
          </a:xfrm>
        </p:spPr>
        <p:txBody>
          <a:bodyPr/>
          <a:lstStyle/>
          <a:p>
            <a:pPr eaLnBrk="1" hangingPunct="1">
              <a:lnSpc>
                <a:spcPct val="90000"/>
              </a:lnSpc>
            </a:pPr>
            <a:r>
              <a:rPr lang="en-US" altLang="tr-TR" sz="2800"/>
              <a:t>Key issues</a:t>
            </a:r>
          </a:p>
          <a:p>
            <a:pPr lvl="1" eaLnBrk="1" hangingPunct="1">
              <a:lnSpc>
                <a:spcPct val="90000"/>
              </a:lnSpc>
            </a:pPr>
            <a:r>
              <a:rPr lang="en-US" altLang="tr-TR" sz="2400"/>
              <a:t>authenticator has a very small lifetime</a:t>
            </a:r>
            <a:r>
              <a:rPr lang="tr-TR" altLang="tr-TR" sz="2400"/>
              <a:t>  (5 ms)</a:t>
            </a:r>
            <a:r>
              <a:rPr lang="en-US" altLang="tr-TR" sz="2400"/>
              <a:t>, so that its replay is not </a:t>
            </a:r>
            <a:r>
              <a:rPr lang="tr-TR" altLang="tr-TR" sz="2400"/>
              <a:t>so </a:t>
            </a:r>
            <a:r>
              <a:rPr lang="en-US" altLang="tr-TR" sz="2400"/>
              <a:t>possible</a:t>
            </a:r>
            <a:r>
              <a:rPr lang="tr-TR" altLang="tr-TR" sz="2400"/>
              <a:t> (or at least very hard)</a:t>
            </a:r>
            <a:endParaRPr lang="en-US" altLang="tr-TR" sz="2400"/>
          </a:p>
          <a:p>
            <a:pPr lvl="1" eaLnBrk="1" hangingPunct="1">
              <a:lnSpc>
                <a:spcPct val="90000"/>
              </a:lnSpc>
            </a:pPr>
            <a:r>
              <a:rPr lang="en-US" altLang="tr-TR" sz="2400"/>
              <a:t>authenticators a</a:t>
            </a:r>
            <a:r>
              <a:rPr lang="tr-TR" altLang="tr-TR" sz="2400"/>
              <a:t>re</a:t>
            </a:r>
            <a:r>
              <a:rPr lang="en-US" altLang="tr-TR" sz="2400"/>
              <a:t> generated by session keys and session keys are known by the client</a:t>
            </a:r>
            <a:r>
              <a:rPr lang="tr-TR" altLang="tr-TR" sz="2400"/>
              <a:t>, </a:t>
            </a:r>
            <a:r>
              <a:rPr lang="en-US" altLang="tr-TR" sz="2400"/>
              <a:t>the server, AS and TGS</a:t>
            </a:r>
          </a:p>
          <a:p>
            <a:pPr lvl="2" eaLnBrk="1" hangingPunct="1">
              <a:lnSpc>
                <a:spcPct val="90000"/>
              </a:lnSpc>
            </a:pPr>
            <a:r>
              <a:rPr lang="en-US" altLang="tr-TR" sz="2000"/>
              <a:t>that provides authentication</a:t>
            </a:r>
          </a:p>
          <a:p>
            <a:pPr eaLnBrk="1" hangingPunct="1">
              <a:lnSpc>
                <a:spcPct val="90000"/>
              </a:lnSpc>
            </a:pPr>
            <a:r>
              <a:rPr lang="en-US" altLang="tr-TR" sz="2800"/>
              <a:t>Session keys can be used to encrypt future communications</a:t>
            </a:r>
          </a:p>
          <a:p>
            <a:pPr eaLnBrk="1" hangingPunct="1">
              <a:lnSpc>
                <a:spcPct val="90000"/>
              </a:lnSpc>
            </a:pPr>
            <a:r>
              <a:rPr lang="en-US" altLang="tr-TR" sz="2800"/>
              <a:t>Question</a:t>
            </a:r>
          </a:p>
          <a:p>
            <a:pPr lvl="1" eaLnBrk="1" hangingPunct="1">
              <a:lnSpc>
                <a:spcPct val="90000"/>
              </a:lnSpc>
            </a:pPr>
            <a:r>
              <a:rPr lang="en-US" altLang="tr-TR" sz="2400"/>
              <a:t>why do we have ID and address fields in authenticators?</a:t>
            </a:r>
          </a:p>
        </p:txBody>
      </p:sp>
      <p:sp>
        <p:nvSpPr>
          <p:cNvPr id="32771" name="Slide Number Placeholder 1">
            <a:extLst>
              <a:ext uri="{FF2B5EF4-FFF2-40B4-BE49-F238E27FC236}">
                <a16:creationId xmlns:a16="http://schemas.microsoft.com/office/drawing/2014/main" id="{C5F1EC3A-5C57-E3F7-BC77-F893B680C18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B31BFB4C-09A3-E845-AE25-9A4F30C90EB8}" type="slidenum">
              <a:rPr lang="en-US" altLang="en-US" sz="1400"/>
              <a:pPr>
                <a:spcBef>
                  <a:spcPct val="50000"/>
                </a:spcBef>
                <a:buClrTx/>
                <a:buSzTx/>
                <a:buFontTx/>
                <a:buNone/>
              </a:pPr>
              <a:t>8</a:t>
            </a:fld>
            <a:endParaRPr lang="en-US" altLang="en-US" sz="1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5BD70490-D98F-A745-0011-BC721E6A93F9}"/>
              </a:ext>
            </a:extLst>
          </p:cNvPr>
          <p:cNvSpPr>
            <a:spLocks noGrp="1" noChangeArrowheads="1"/>
          </p:cNvSpPr>
          <p:nvPr>
            <p:ph type="title"/>
          </p:nvPr>
        </p:nvSpPr>
        <p:spPr/>
        <p:txBody>
          <a:bodyPr/>
          <a:lstStyle/>
          <a:p>
            <a:pPr eaLnBrk="1" hangingPunct="1"/>
            <a:r>
              <a:rPr lang="en-AU" altLang="tr-TR"/>
              <a:t>Kerberos 4 Overview</a:t>
            </a:r>
          </a:p>
        </p:txBody>
      </p:sp>
      <p:sp>
        <p:nvSpPr>
          <p:cNvPr id="36866" name="Rectangle 3">
            <a:extLst>
              <a:ext uri="{FF2B5EF4-FFF2-40B4-BE49-F238E27FC236}">
                <a16:creationId xmlns:a16="http://schemas.microsoft.com/office/drawing/2014/main" id="{9B91A141-05AA-8C9E-9205-680CC9E9E6C1}"/>
              </a:ext>
            </a:extLst>
          </p:cNvPr>
          <p:cNvSpPr>
            <a:spLocks noGrp="1" noChangeArrowheads="1"/>
          </p:cNvSpPr>
          <p:nvPr>
            <p:ph type="body" idx="1"/>
          </p:nvPr>
        </p:nvSpPr>
        <p:spPr>
          <a:xfrm>
            <a:off x="685800" y="1600200"/>
            <a:ext cx="7772400" cy="4191000"/>
          </a:xfrm>
        </p:spPr>
        <p:txBody>
          <a:bodyPr/>
          <a:lstStyle/>
          <a:p>
            <a:pPr eaLnBrk="1" hangingPunct="1">
              <a:lnSpc>
                <a:spcPct val="90000"/>
              </a:lnSpc>
            </a:pPr>
            <a:r>
              <a:rPr lang="en-AU" altLang="tr-TR" sz="2800"/>
              <a:t>a </a:t>
            </a:r>
            <a:r>
              <a:rPr lang="tr-TR" altLang="tr-TR" sz="2800"/>
              <a:t>TTP based</a:t>
            </a:r>
            <a:r>
              <a:rPr lang="en-AU" altLang="tr-TR" sz="2800"/>
              <a:t> authentication scheme </a:t>
            </a:r>
            <a:r>
              <a:rPr lang="tr-TR" altLang="tr-TR" sz="2800"/>
              <a:t>that uses</a:t>
            </a:r>
            <a:r>
              <a:rPr lang="en-AU" altLang="tr-TR" sz="2800"/>
              <a:t> symmetric crypto</a:t>
            </a:r>
          </a:p>
          <a:p>
            <a:pPr eaLnBrk="1" hangingPunct="1">
              <a:lnSpc>
                <a:spcPct val="90000"/>
              </a:lnSpc>
            </a:pPr>
            <a:r>
              <a:rPr lang="en-AU" altLang="tr-TR" sz="2800"/>
              <a:t>has an Authentication Server (AS) </a:t>
            </a:r>
          </a:p>
          <a:p>
            <a:pPr lvl="1" eaLnBrk="1" hangingPunct="1">
              <a:lnSpc>
                <a:spcPct val="90000"/>
              </a:lnSpc>
            </a:pPr>
            <a:r>
              <a:rPr lang="en-AU" altLang="tr-TR" sz="2400"/>
              <a:t>users initially negotiate with AS to identify themselves </a:t>
            </a:r>
          </a:p>
          <a:p>
            <a:pPr lvl="1" eaLnBrk="1" hangingPunct="1">
              <a:lnSpc>
                <a:spcPct val="90000"/>
              </a:lnSpc>
            </a:pPr>
            <a:r>
              <a:rPr lang="en-AU" altLang="tr-TR" sz="2400"/>
              <a:t>AS provides an authentication credential (ticket granting ticket </a:t>
            </a:r>
            <a:r>
              <a:rPr lang="tr-TR" altLang="tr-TR" sz="2400"/>
              <a:t>- </a:t>
            </a:r>
            <a:r>
              <a:rPr lang="en-AU" altLang="tr-TR" sz="2400"/>
              <a:t>TGT) </a:t>
            </a:r>
          </a:p>
          <a:p>
            <a:pPr eaLnBrk="1" hangingPunct="1">
              <a:lnSpc>
                <a:spcPct val="90000"/>
              </a:lnSpc>
            </a:pPr>
            <a:r>
              <a:rPr lang="en-US" altLang="tr-TR" sz="2800"/>
              <a:t>has a Ticket Granting Server (TGS)</a:t>
            </a:r>
            <a:endParaRPr lang="en-AU" altLang="tr-TR" sz="2800"/>
          </a:p>
          <a:p>
            <a:pPr lvl="1" eaLnBrk="1" hangingPunct="1">
              <a:lnSpc>
                <a:spcPct val="90000"/>
              </a:lnSpc>
            </a:pPr>
            <a:r>
              <a:rPr lang="en-AU" altLang="tr-TR" sz="2400"/>
              <a:t>users subsequently request access to other services from TGS using TGT and authenticator</a:t>
            </a:r>
          </a:p>
          <a:p>
            <a:pPr eaLnBrk="1" hangingPunct="1">
              <a:lnSpc>
                <a:spcPct val="90000"/>
              </a:lnSpc>
            </a:pPr>
            <a:r>
              <a:rPr lang="en-AU" altLang="tr-TR" sz="2800"/>
              <a:t>AS and TGSs are trusted by all clients and servers</a:t>
            </a:r>
          </a:p>
        </p:txBody>
      </p:sp>
      <p:sp>
        <p:nvSpPr>
          <p:cNvPr id="36867" name="Slide Number Placeholder 1">
            <a:extLst>
              <a:ext uri="{FF2B5EF4-FFF2-40B4-BE49-F238E27FC236}">
                <a16:creationId xmlns:a16="http://schemas.microsoft.com/office/drawing/2014/main" id="{6987F1B3-DC15-2131-7B79-4DDD7D8FC69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fld id="{86BEC992-F5F7-6549-A62A-05B4CF48B60C}" type="slidenum">
              <a:rPr lang="en-US" altLang="en-US" sz="1400"/>
              <a:pPr>
                <a:spcBef>
                  <a:spcPct val="50000"/>
                </a:spcBef>
                <a:buClrTx/>
                <a:buSzTx/>
                <a:buFontTx/>
                <a:buNone/>
              </a:pPr>
              <a:t>9</a:t>
            </a:fld>
            <a:endParaRPr lang="en-US" altLang="en-US" sz="1400"/>
          </a:p>
        </p:txBody>
      </p:sp>
    </p:spTree>
  </p:cSld>
  <p:clrMapOvr>
    <a:masterClrMapping/>
  </p:clrMapOvr>
</p:sld>
</file>

<file path=ppt/theme/theme1.xml><?xml version="1.0" encoding="utf-8"?>
<a:theme xmlns:a="http://schemas.openxmlformats.org/drawingml/2006/main" name="Dad`s Tie">
  <a:themeElements>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Dad`s Ti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ad`s Ti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Designs\Dad`s Tie.pot</Template>
  <TotalTime>18960</TotalTime>
  <Words>1896</Words>
  <Application>Microsoft Macintosh PowerPoint</Application>
  <PresentationFormat>On-screen Show (4:3)</PresentationFormat>
  <Paragraphs>228</Paragraphs>
  <Slides>31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Montserrat</vt:lpstr>
      <vt:lpstr>Times New Roman</vt:lpstr>
      <vt:lpstr>Wingdings</vt:lpstr>
      <vt:lpstr>Dad`s Tie</vt:lpstr>
      <vt:lpstr>In this ppt file</vt:lpstr>
      <vt:lpstr>Kerberos</vt:lpstr>
      <vt:lpstr>Authentication as a Service</vt:lpstr>
      <vt:lpstr>Kerberos</vt:lpstr>
      <vt:lpstr>Kerberos Requirements</vt:lpstr>
      <vt:lpstr>Kerberos Protocols</vt:lpstr>
      <vt:lpstr>Kerberos Version 4</vt:lpstr>
      <vt:lpstr>Kerberos Version 4</vt:lpstr>
      <vt:lpstr>Kerberos 4 Overview</vt:lpstr>
      <vt:lpstr>Kerberos 4 Overview</vt:lpstr>
      <vt:lpstr>components</vt:lpstr>
      <vt:lpstr>Stage 1: connecting to KDC</vt:lpstr>
      <vt:lpstr>Stage 1 : user login to the TGT</vt:lpstr>
      <vt:lpstr>Stage 2: asking permission to connect to a service </vt:lpstr>
      <vt:lpstr>Last stage: connect to the service</vt:lpstr>
      <vt:lpstr>PowerPoint Presentation</vt:lpstr>
      <vt:lpstr>PowerPoint Presentation</vt:lpstr>
      <vt:lpstr>Kerberos 4 Overview</vt:lpstr>
      <vt:lpstr>Kerberos Realms</vt:lpstr>
      <vt:lpstr>Inter-realm authentication</vt:lpstr>
      <vt:lpstr>Kerberos Version 5</vt:lpstr>
      <vt:lpstr>Kerberos Version 5</vt:lpstr>
      <vt:lpstr>PowerPoint Presentation</vt:lpstr>
      <vt:lpstr>Differences in messages btw v4 &amp; v5</vt:lpstr>
      <vt:lpstr>Differences in messages btw v4 and v5</vt:lpstr>
      <vt:lpstr>Differences in messages btw v4 and v5</vt:lpstr>
      <vt:lpstr>Some Ticket Flags (Options) – Full list is at pp. 498-500 of Stallings</vt:lpstr>
      <vt:lpstr>Ticket Flags (some of them)</vt:lpstr>
      <vt:lpstr>What is the Kerberos PAC?</vt:lpstr>
      <vt:lpstr>PAC Attacks</vt:lpstr>
      <vt:lpstr>Golden &amp; Silver Tickets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532 - Computer and Network Security</dc:title>
  <dc:subject/>
  <dc:creator>Albert Levi</dc:creator>
  <cp:lastModifiedBy>Microsoft Office User</cp:lastModifiedBy>
  <cp:revision>195</cp:revision>
  <dcterms:created xsi:type="dcterms:W3CDTF">2002-03-28T02:06:54Z</dcterms:created>
  <dcterms:modified xsi:type="dcterms:W3CDTF">2022-12-25T16:24:04Z</dcterms:modified>
</cp:coreProperties>
</file>